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</p:sldIdLst>
  <p:sldSz cx="9144000" cy="5143500" type="screen16x9"/>
  <p:notesSz cx="9144000" cy="51435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3099" autoAdjust="0"/>
  </p:normalViewPr>
  <p:slideViewPr>
    <p:cSldViewPr>
      <p:cViewPr varScale="1">
        <p:scale>
          <a:sx n="92" d="100"/>
          <a:sy n="92" d="100"/>
        </p:scale>
        <p:origin x="1110" y="7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AE65B0-60BB-4A2F-BE27-6891692ECCF3}" type="datetimeFigureOut">
              <a:rPr lang="en-US" smtClean="0"/>
              <a:t>4/6/2023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642938"/>
            <a:ext cx="3086100" cy="17367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2474913"/>
            <a:ext cx="7315200" cy="20256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3B5955-77A7-460D-BC95-EB12458F27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0762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3B5955-77A7-460D-BC95-EB12458F279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7312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Federated learning: a large model is distributed to local models and ran and results aggregated to the global model. For further/final analysis/computation.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3B5955-77A7-460D-BC95-EB12458F279C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9150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Federated learning is still a type of distributed learning but has some unique features, as shown above.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3B5955-77A7-460D-BC95-EB12458F279C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1956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3. </a:t>
            </a:r>
            <a:r>
              <a:rPr lang="en-US" dirty="0">
                <a:sym typeface="Wingdings" panose="05000000000000000000" pitchFamily="2" charset="2"/>
              </a:rPr>
              <a:t>back propagation to update model weights (parameters).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3B5955-77A7-460D-BC95-EB12458F279C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5810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3B5955-77A7-460D-BC95-EB12458F279C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9226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84725" y="505248"/>
            <a:ext cx="7161530" cy="4095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5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4/6/2023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5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4/6/2023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5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4/6/2023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5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4/6/2023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4/6/2023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84725" y="505756"/>
            <a:ext cx="8049259" cy="39433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5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84725" y="1216355"/>
            <a:ext cx="7679055" cy="28130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4/6/2023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zhesong@umich.edu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inst.eecs.berkeley.edu/~cs294-163/fa19/slides/federated-learning.pdf" TargetMode="External"/><Relationship Id="rId2" Type="http://schemas.openxmlformats.org/officeDocument/2006/relationships/hyperlink" Target="https://github.com/wangshusen/DeepLearning/tree/master/Slides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jp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4.jp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hyperlink" Target="http://www.youtube.com/watch?v=IXI1AjimfmE" TargetMode="Externa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59057" y="1521206"/>
            <a:ext cx="7023100" cy="1183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9539" marR="5080" indent="-117475">
              <a:lnSpc>
                <a:spcPct val="100000"/>
              </a:lnSpc>
              <a:spcBef>
                <a:spcPts val="100"/>
              </a:spcBef>
            </a:pPr>
            <a:r>
              <a:rPr sz="3800" dirty="0">
                <a:latin typeface="Arial"/>
                <a:cs typeface="Arial"/>
              </a:rPr>
              <a:t>CIS</a:t>
            </a:r>
            <a:r>
              <a:rPr sz="3800" spc="-35" dirty="0">
                <a:latin typeface="Arial"/>
                <a:cs typeface="Arial"/>
              </a:rPr>
              <a:t> </a:t>
            </a:r>
            <a:r>
              <a:rPr sz="3800" dirty="0">
                <a:latin typeface="Arial"/>
                <a:cs typeface="Arial"/>
              </a:rPr>
              <a:t>490H/590J</a:t>
            </a:r>
            <a:r>
              <a:rPr sz="3800" spc="-25" dirty="0">
                <a:latin typeface="Arial"/>
                <a:cs typeface="Arial"/>
              </a:rPr>
              <a:t> </a:t>
            </a:r>
            <a:r>
              <a:rPr sz="3800" dirty="0">
                <a:latin typeface="Arial"/>
                <a:cs typeface="Arial"/>
              </a:rPr>
              <a:t>Edge</a:t>
            </a:r>
            <a:r>
              <a:rPr sz="3800" spc="-25" dirty="0">
                <a:latin typeface="Arial"/>
                <a:cs typeface="Arial"/>
              </a:rPr>
              <a:t> </a:t>
            </a:r>
            <a:r>
              <a:rPr sz="3800" spc="-10" dirty="0">
                <a:latin typeface="Arial"/>
                <a:cs typeface="Arial"/>
              </a:rPr>
              <a:t>Computing </a:t>
            </a:r>
            <a:r>
              <a:rPr sz="3800" dirty="0">
                <a:latin typeface="Arial"/>
                <a:cs typeface="Arial"/>
              </a:rPr>
              <a:t>ML@Edge,</a:t>
            </a:r>
            <a:r>
              <a:rPr sz="3800" spc="-40" dirty="0">
                <a:latin typeface="Arial"/>
                <a:cs typeface="Arial"/>
              </a:rPr>
              <a:t> </a:t>
            </a:r>
            <a:r>
              <a:rPr sz="3800" dirty="0">
                <a:latin typeface="Arial"/>
                <a:cs typeface="Arial"/>
              </a:rPr>
              <a:t>Federated</a:t>
            </a:r>
            <a:r>
              <a:rPr sz="3800" spc="-35" dirty="0">
                <a:latin typeface="Arial"/>
                <a:cs typeface="Arial"/>
              </a:rPr>
              <a:t> </a:t>
            </a:r>
            <a:r>
              <a:rPr sz="3800" spc="-10" dirty="0">
                <a:latin typeface="Arial"/>
                <a:cs typeface="Arial"/>
              </a:rPr>
              <a:t>Learning</a:t>
            </a:r>
            <a:endParaRPr sz="3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765260" y="2884178"/>
            <a:ext cx="1614805" cy="95821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30"/>
              </a:spcBef>
            </a:pPr>
            <a:r>
              <a:rPr sz="1300" dirty="0">
                <a:solidFill>
                  <a:srgbClr val="595959"/>
                </a:solidFill>
                <a:latin typeface="Arial"/>
                <a:cs typeface="Arial"/>
              </a:rPr>
              <a:t>Winter</a:t>
            </a:r>
            <a:r>
              <a:rPr sz="1300" spc="5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300" spc="-20" dirty="0">
                <a:solidFill>
                  <a:srgbClr val="595959"/>
                </a:solidFill>
                <a:latin typeface="Arial"/>
                <a:cs typeface="Arial"/>
              </a:rPr>
              <a:t>2023</a:t>
            </a:r>
            <a:endParaRPr sz="1300">
              <a:latin typeface="Arial"/>
              <a:cs typeface="Arial"/>
            </a:endParaRPr>
          </a:p>
          <a:p>
            <a:pPr marL="12700" marR="5080" indent="-1905" algn="ctr">
              <a:lnSpc>
                <a:spcPct val="184200"/>
              </a:lnSpc>
            </a:pPr>
            <a:r>
              <a:rPr sz="1300" dirty="0">
                <a:solidFill>
                  <a:srgbClr val="595959"/>
                </a:solidFill>
                <a:latin typeface="Arial"/>
                <a:cs typeface="Arial"/>
              </a:rPr>
              <a:t>Prof.</a:t>
            </a:r>
            <a:r>
              <a:rPr sz="1300" spc="5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300" dirty="0">
                <a:solidFill>
                  <a:srgbClr val="595959"/>
                </a:solidFill>
                <a:latin typeface="Arial"/>
                <a:cs typeface="Arial"/>
              </a:rPr>
              <a:t>Zheng</a:t>
            </a:r>
            <a:r>
              <a:rPr sz="1300" spc="5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300" spc="-20" dirty="0">
                <a:solidFill>
                  <a:srgbClr val="595959"/>
                </a:solidFill>
                <a:latin typeface="Arial"/>
                <a:cs typeface="Arial"/>
              </a:rPr>
              <a:t>Song </a:t>
            </a:r>
            <a:r>
              <a:rPr sz="1300" spc="-10" dirty="0">
                <a:solidFill>
                  <a:srgbClr val="595959"/>
                </a:solidFill>
                <a:latin typeface="Arial"/>
                <a:cs typeface="Arial"/>
                <a:hlinkClick r:id="rId2"/>
              </a:rPr>
              <a:t>zhesong@umich.edu</a:t>
            </a:r>
            <a:endParaRPr sz="13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00" dirty="0"/>
              <a:t>Solution:</a:t>
            </a:r>
            <a:r>
              <a:rPr sz="2400" spc="-35" dirty="0"/>
              <a:t> </a:t>
            </a:r>
            <a:r>
              <a:rPr sz="2400" dirty="0"/>
              <a:t>Gradient</a:t>
            </a:r>
            <a:r>
              <a:rPr sz="2400" spc="-20" dirty="0"/>
              <a:t> </a:t>
            </a:r>
            <a:r>
              <a:rPr sz="2400" dirty="0"/>
              <a:t>Descent</a:t>
            </a:r>
            <a:r>
              <a:rPr sz="2400" spc="-25" dirty="0"/>
              <a:t> </a:t>
            </a:r>
            <a:r>
              <a:rPr sz="2400" dirty="0"/>
              <a:t>(for</a:t>
            </a:r>
            <a:r>
              <a:rPr sz="2400" spc="-20" dirty="0"/>
              <a:t> </a:t>
            </a:r>
            <a:r>
              <a:rPr sz="2400" dirty="0"/>
              <a:t>Least</a:t>
            </a:r>
            <a:r>
              <a:rPr sz="2400" spc="-25" dirty="0"/>
              <a:t> </a:t>
            </a:r>
            <a:r>
              <a:rPr sz="2400" dirty="0"/>
              <a:t>Squares</a:t>
            </a:r>
            <a:r>
              <a:rPr sz="2400" spc="-20" dirty="0"/>
              <a:t> </a:t>
            </a:r>
            <a:r>
              <a:rPr sz="2400" spc="-10" dirty="0"/>
              <a:t>Regression)</a:t>
            </a:r>
            <a:endParaRPr sz="24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74225" y="3520222"/>
            <a:ext cx="5840473" cy="488652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140749" y="1152474"/>
            <a:ext cx="8474075" cy="3734435"/>
            <a:chOff x="140749" y="1152474"/>
            <a:chExt cx="8474075" cy="3734435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30071" y="1152474"/>
              <a:ext cx="5684728" cy="1108581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0749" y="2167300"/>
              <a:ext cx="2776475" cy="2719149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3577225" y="4272650"/>
            <a:ext cx="4160520" cy="266700"/>
          </a:xfrm>
          <a:prstGeom prst="rect">
            <a:avLst/>
          </a:prstGeom>
          <a:solidFill>
            <a:srgbClr val="F7F9FA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30"/>
              </a:lnSpc>
            </a:pPr>
            <a:r>
              <a:rPr sz="1750" b="1" dirty="0">
                <a:solidFill>
                  <a:srgbClr val="202122"/>
                </a:solidFill>
                <a:latin typeface="Arial"/>
                <a:cs typeface="Arial"/>
              </a:rPr>
              <a:t>the</a:t>
            </a:r>
            <a:r>
              <a:rPr sz="1750" b="1" spc="-25" dirty="0">
                <a:solidFill>
                  <a:srgbClr val="202122"/>
                </a:solidFill>
                <a:latin typeface="Arial"/>
                <a:cs typeface="Arial"/>
              </a:rPr>
              <a:t> </a:t>
            </a:r>
            <a:r>
              <a:rPr sz="1750" b="1" dirty="0">
                <a:solidFill>
                  <a:srgbClr val="202122"/>
                </a:solidFill>
                <a:latin typeface="Arial"/>
                <a:cs typeface="Arial"/>
              </a:rPr>
              <a:t>direction</a:t>
            </a:r>
            <a:r>
              <a:rPr sz="1750" b="1" spc="-25" dirty="0">
                <a:solidFill>
                  <a:srgbClr val="202122"/>
                </a:solidFill>
                <a:latin typeface="Arial"/>
                <a:cs typeface="Arial"/>
              </a:rPr>
              <a:t> </a:t>
            </a:r>
            <a:r>
              <a:rPr sz="1750" b="1" dirty="0">
                <a:solidFill>
                  <a:srgbClr val="202122"/>
                </a:solidFill>
                <a:latin typeface="Arial"/>
                <a:cs typeface="Arial"/>
              </a:rPr>
              <a:t>of</a:t>
            </a:r>
            <a:r>
              <a:rPr sz="1750" b="1" spc="-25" dirty="0">
                <a:solidFill>
                  <a:srgbClr val="202122"/>
                </a:solidFill>
                <a:latin typeface="Arial"/>
                <a:cs typeface="Arial"/>
              </a:rPr>
              <a:t> </a:t>
            </a:r>
            <a:r>
              <a:rPr sz="1750" b="1" dirty="0">
                <a:solidFill>
                  <a:srgbClr val="202122"/>
                </a:solidFill>
                <a:latin typeface="Arial"/>
                <a:cs typeface="Arial"/>
              </a:rPr>
              <a:t>greatest</a:t>
            </a:r>
            <a:r>
              <a:rPr sz="1750" b="1" spc="-25" dirty="0">
                <a:solidFill>
                  <a:srgbClr val="202122"/>
                </a:solidFill>
                <a:latin typeface="Arial"/>
                <a:cs typeface="Arial"/>
              </a:rPr>
              <a:t> </a:t>
            </a:r>
            <a:r>
              <a:rPr sz="1750" b="1" dirty="0">
                <a:solidFill>
                  <a:srgbClr val="202122"/>
                </a:solidFill>
                <a:latin typeface="Arial"/>
                <a:cs typeface="Arial"/>
              </a:rPr>
              <a:t>change</a:t>
            </a:r>
            <a:r>
              <a:rPr sz="1750" b="1" spc="-25" dirty="0">
                <a:solidFill>
                  <a:srgbClr val="202122"/>
                </a:solidFill>
                <a:latin typeface="Arial"/>
                <a:cs typeface="Arial"/>
              </a:rPr>
              <a:t> </a:t>
            </a:r>
            <a:r>
              <a:rPr sz="1750" b="1" dirty="0">
                <a:solidFill>
                  <a:srgbClr val="202122"/>
                </a:solidFill>
                <a:latin typeface="Arial"/>
                <a:cs typeface="Arial"/>
              </a:rPr>
              <a:t>of</a:t>
            </a:r>
            <a:r>
              <a:rPr sz="1750" b="1" spc="-20" dirty="0">
                <a:solidFill>
                  <a:srgbClr val="202122"/>
                </a:solidFill>
                <a:latin typeface="Arial"/>
                <a:cs typeface="Arial"/>
              </a:rPr>
              <a:t> L(w)</a:t>
            </a:r>
            <a:endParaRPr sz="17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150" dirty="0"/>
              <a:t>Solution:</a:t>
            </a:r>
            <a:r>
              <a:rPr sz="2150" spc="35" dirty="0"/>
              <a:t> </a:t>
            </a:r>
            <a:r>
              <a:rPr sz="2150" dirty="0"/>
              <a:t>Gradient</a:t>
            </a:r>
            <a:r>
              <a:rPr sz="2150" spc="45" dirty="0"/>
              <a:t> </a:t>
            </a:r>
            <a:r>
              <a:rPr sz="2150" dirty="0"/>
              <a:t>Descent</a:t>
            </a:r>
            <a:r>
              <a:rPr sz="2150" spc="45" dirty="0"/>
              <a:t> </a:t>
            </a:r>
            <a:r>
              <a:rPr sz="2150" dirty="0"/>
              <a:t>(for</a:t>
            </a:r>
            <a:r>
              <a:rPr sz="2150" spc="55" dirty="0"/>
              <a:t> </a:t>
            </a:r>
            <a:r>
              <a:rPr sz="2150" dirty="0"/>
              <a:t>Least</a:t>
            </a:r>
            <a:r>
              <a:rPr sz="2150" spc="45" dirty="0"/>
              <a:t> </a:t>
            </a:r>
            <a:r>
              <a:rPr sz="2150" dirty="0"/>
              <a:t>Squares</a:t>
            </a:r>
            <a:r>
              <a:rPr sz="2150" spc="50" dirty="0"/>
              <a:t> </a:t>
            </a:r>
            <a:r>
              <a:rPr sz="2150" spc="-10" dirty="0"/>
              <a:t>Regression)</a:t>
            </a:r>
            <a:endParaRPr sz="2150"/>
          </a:p>
        </p:txBody>
      </p:sp>
      <p:sp>
        <p:nvSpPr>
          <p:cNvPr id="3" name="object 3"/>
          <p:cNvSpPr txBox="1"/>
          <p:nvPr/>
        </p:nvSpPr>
        <p:spPr>
          <a:xfrm>
            <a:off x="384725" y="3270403"/>
            <a:ext cx="5346065" cy="11258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\alhpa,</a:t>
            </a:r>
            <a:r>
              <a:rPr sz="1800" spc="-3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learning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rate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(not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too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fast,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not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too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slow)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7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When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to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stop?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L(w)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won’t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change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much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at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each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step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0625" y="1229225"/>
            <a:ext cx="8242747" cy="1892674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/>
              <a:t>Another</a:t>
            </a:r>
            <a:r>
              <a:rPr spc="-30" dirty="0"/>
              <a:t> </a:t>
            </a:r>
            <a:r>
              <a:rPr dirty="0"/>
              <a:t>Example:</a:t>
            </a:r>
            <a:r>
              <a:rPr spc="-30" dirty="0"/>
              <a:t> </a:t>
            </a:r>
            <a:r>
              <a:rPr dirty="0"/>
              <a:t>Handwriting</a:t>
            </a:r>
            <a:r>
              <a:rPr spc="-25" dirty="0"/>
              <a:t> </a:t>
            </a:r>
            <a:r>
              <a:rPr spc="-10" dirty="0"/>
              <a:t>Recognition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48237" y="1213308"/>
            <a:ext cx="5962650" cy="19583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50520" algn="l"/>
              </a:tabLst>
            </a:pPr>
            <a:r>
              <a:rPr sz="2400" b="1" spc="-50" dirty="0">
                <a:solidFill>
                  <a:srgbClr val="595959"/>
                </a:solidFill>
                <a:latin typeface="Arial"/>
                <a:cs typeface="Arial"/>
              </a:rPr>
              <a:t>y</a:t>
            </a:r>
            <a:r>
              <a:rPr sz="2400" b="1" dirty="0">
                <a:solidFill>
                  <a:srgbClr val="595959"/>
                </a:solidFill>
                <a:latin typeface="Arial"/>
                <a:cs typeface="Arial"/>
              </a:rPr>
              <a:t>	=</a:t>
            </a:r>
            <a:r>
              <a:rPr sz="2400" b="1" spc="-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595959"/>
                </a:solidFill>
                <a:latin typeface="Arial"/>
                <a:cs typeface="Arial"/>
              </a:rPr>
              <a:t>f</a:t>
            </a:r>
            <a:r>
              <a:rPr sz="2400" b="1" spc="-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595959"/>
                </a:solidFill>
                <a:latin typeface="Arial"/>
                <a:cs typeface="Arial"/>
              </a:rPr>
              <a:t>(x,</a:t>
            </a:r>
            <a:r>
              <a:rPr sz="2400" b="1" spc="-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2400" b="1" spc="-25" dirty="0">
                <a:solidFill>
                  <a:srgbClr val="595959"/>
                </a:solidFill>
                <a:latin typeface="Arial"/>
                <a:cs typeface="Arial"/>
              </a:rPr>
              <a:t>w)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850">
              <a:latin typeface="Arial"/>
              <a:cs typeface="Arial"/>
            </a:endParaRPr>
          </a:p>
          <a:p>
            <a:pPr marL="33020" marR="5080">
              <a:lnSpc>
                <a:spcPct val="156700"/>
              </a:lnSpc>
            </a:pPr>
            <a:r>
              <a:rPr sz="2400" b="1" dirty="0">
                <a:solidFill>
                  <a:srgbClr val="595959"/>
                </a:solidFill>
                <a:latin typeface="Arial"/>
                <a:cs typeface="Arial"/>
              </a:rPr>
              <a:t>x:</a:t>
            </a:r>
            <a:r>
              <a:rPr sz="2400" b="1" spc="-3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595959"/>
                </a:solidFill>
                <a:latin typeface="Arial"/>
                <a:cs typeface="Arial"/>
              </a:rPr>
              <a:t>{0,1}</a:t>
            </a:r>
            <a:r>
              <a:rPr sz="2400" b="1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595959"/>
                </a:solidFill>
                <a:latin typeface="Arial"/>
                <a:cs typeface="Arial"/>
              </a:rPr>
              <a:t>for</a:t>
            </a:r>
            <a:r>
              <a:rPr sz="2400" b="1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595959"/>
                </a:solidFill>
                <a:latin typeface="Arial"/>
                <a:cs typeface="Arial"/>
              </a:rPr>
              <a:t>30*30</a:t>
            </a:r>
            <a:r>
              <a:rPr sz="2400" b="1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595959"/>
                </a:solidFill>
                <a:latin typeface="Arial"/>
                <a:cs typeface="Arial"/>
              </a:rPr>
              <a:t>matrix</a:t>
            </a:r>
            <a:r>
              <a:rPr sz="2400" b="1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595959"/>
                </a:solidFill>
                <a:latin typeface="Arial"/>
                <a:cs typeface="Arial"/>
              </a:rPr>
              <a:t>=</a:t>
            </a:r>
            <a:r>
              <a:rPr sz="2400" b="1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2400" b="1" spc="-10" dirty="0">
                <a:solidFill>
                  <a:srgbClr val="595959"/>
                </a:solidFill>
                <a:latin typeface="Arial"/>
                <a:cs typeface="Arial"/>
              </a:rPr>
              <a:t>BoolArray[900] </a:t>
            </a:r>
            <a:r>
              <a:rPr sz="2400" b="1" dirty="0">
                <a:solidFill>
                  <a:srgbClr val="595959"/>
                </a:solidFill>
                <a:latin typeface="Arial"/>
                <a:cs typeface="Arial"/>
              </a:rPr>
              <a:t>y:</a:t>
            </a:r>
            <a:r>
              <a:rPr sz="2400" b="1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595959"/>
                </a:solidFill>
                <a:latin typeface="Arial"/>
                <a:cs typeface="Arial"/>
              </a:rPr>
              <a:t>{0,</a:t>
            </a:r>
            <a:r>
              <a:rPr sz="2400" b="1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595959"/>
                </a:solidFill>
                <a:latin typeface="Arial"/>
                <a:cs typeface="Arial"/>
              </a:rPr>
              <a:t>1,</a:t>
            </a:r>
            <a:r>
              <a:rPr sz="2400" b="1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595959"/>
                </a:solidFill>
                <a:latin typeface="Arial"/>
                <a:cs typeface="Arial"/>
              </a:rPr>
              <a:t>2,</a:t>
            </a:r>
            <a:r>
              <a:rPr sz="2400" b="1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595959"/>
                </a:solidFill>
                <a:latin typeface="Arial"/>
                <a:cs typeface="Arial"/>
              </a:rPr>
              <a:t>3,</a:t>
            </a:r>
            <a:r>
              <a:rPr sz="2400" b="1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595959"/>
                </a:solidFill>
                <a:latin typeface="Arial"/>
                <a:cs typeface="Arial"/>
              </a:rPr>
              <a:t>4,</a:t>
            </a:r>
            <a:r>
              <a:rPr sz="2400" b="1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595959"/>
                </a:solidFill>
                <a:latin typeface="Arial"/>
                <a:cs typeface="Arial"/>
              </a:rPr>
              <a:t>5,</a:t>
            </a:r>
            <a:r>
              <a:rPr sz="2400" b="1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595959"/>
                </a:solidFill>
                <a:latin typeface="Arial"/>
                <a:cs typeface="Arial"/>
              </a:rPr>
              <a:t>6,</a:t>
            </a:r>
            <a:r>
              <a:rPr sz="2400" b="1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595959"/>
                </a:solidFill>
                <a:latin typeface="Arial"/>
                <a:cs typeface="Arial"/>
              </a:rPr>
              <a:t>7,</a:t>
            </a:r>
            <a:r>
              <a:rPr sz="2400" b="1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595959"/>
                </a:solidFill>
                <a:latin typeface="Arial"/>
                <a:cs typeface="Arial"/>
              </a:rPr>
              <a:t>8,</a:t>
            </a:r>
            <a:r>
              <a:rPr sz="2400" b="1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2400" b="1" spc="-25" dirty="0">
                <a:solidFill>
                  <a:srgbClr val="595959"/>
                </a:solidFill>
                <a:latin typeface="Arial"/>
                <a:cs typeface="Arial"/>
              </a:rPr>
              <a:t>9}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317249" y="3447500"/>
            <a:ext cx="5515049" cy="1620899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-10" dirty="0"/>
              <a:t>Training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84725" y="1175208"/>
            <a:ext cx="8232140" cy="6565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00"/>
              </a:spcBef>
            </a:pP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Given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one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input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sample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pair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(x0,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y0),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the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goal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of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ML</a:t>
            </a:r>
            <a:r>
              <a:rPr sz="1800" spc="-8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model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training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is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to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find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a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set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of</a:t>
            </a:r>
            <a:r>
              <a:rPr sz="1800" spc="-3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parameters</a:t>
            </a:r>
            <a:r>
              <a:rPr sz="1800" spc="-3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w,</a:t>
            </a:r>
            <a:r>
              <a:rPr sz="1800" spc="-3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to</a:t>
            </a:r>
            <a:r>
              <a:rPr sz="1800" spc="-3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maximize</a:t>
            </a:r>
            <a:r>
              <a:rPr sz="1800" spc="-3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the</a:t>
            </a:r>
            <a:r>
              <a:rPr sz="1800" spc="-3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probability</a:t>
            </a:r>
            <a:r>
              <a:rPr sz="1800" spc="-3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of</a:t>
            </a:r>
            <a:r>
              <a:rPr sz="1800" spc="-3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outputting</a:t>
            </a:r>
            <a:r>
              <a:rPr sz="1800" spc="-3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y0</a:t>
            </a:r>
            <a:r>
              <a:rPr sz="1800" spc="-3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given</a:t>
            </a:r>
            <a:r>
              <a:rPr sz="1800" spc="-3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x0.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6200" y="2697424"/>
            <a:ext cx="7771575" cy="1223367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-10" dirty="0"/>
              <a:t>Training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84725" y="1175208"/>
            <a:ext cx="8150859" cy="6565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00"/>
              </a:spcBef>
            </a:pP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Given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a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training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dataset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containing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n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input-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output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pairs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(x_i,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y_i,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\forall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i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\in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[1,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n],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find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a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set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of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parameter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w,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such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that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the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average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of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p(y_i)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is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maximized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given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x_i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8200" y="2730382"/>
            <a:ext cx="4774372" cy="162833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109970" y="2814259"/>
            <a:ext cx="2722328" cy="837014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5716275" y="3727062"/>
            <a:ext cx="2962910" cy="1136650"/>
            <a:chOff x="5716275" y="3727062"/>
            <a:chExt cx="2962910" cy="1136650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16275" y="4203425"/>
              <a:ext cx="2962499" cy="659999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7016924" y="3731824"/>
              <a:ext cx="241300" cy="471805"/>
            </a:xfrm>
            <a:custGeom>
              <a:avLst/>
              <a:gdLst/>
              <a:ahLst/>
              <a:cxnLst/>
              <a:rect l="l" t="t" r="r" b="b"/>
              <a:pathLst>
                <a:path w="241300" h="471804">
                  <a:moveTo>
                    <a:pt x="120599" y="471599"/>
                  </a:moveTo>
                  <a:lnTo>
                    <a:pt x="0" y="350999"/>
                  </a:lnTo>
                  <a:lnTo>
                    <a:pt x="60299" y="350999"/>
                  </a:lnTo>
                  <a:lnTo>
                    <a:pt x="60299" y="0"/>
                  </a:lnTo>
                  <a:lnTo>
                    <a:pt x="180899" y="0"/>
                  </a:lnTo>
                  <a:lnTo>
                    <a:pt x="180899" y="350999"/>
                  </a:lnTo>
                  <a:lnTo>
                    <a:pt x="241199" y="350999"/>
                  </a:lnTo>
                  <a:lnTo>
                    <a:pt x="120599" y="471599"/>
                  </a:lnTo>
                  <a:close/>
                </a:path>
              </a:pathLst>
            </a:custGeom>
            <a:solidFill>
              <a:srgbClr val="EEEE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016924" y="3731824"/>
              <a:ext cx="241300" cy="471805"/>
            </a:xfrm>
            <a:custGeom>
              <a:avLst/>
              <a:gdLst/>
              <a:ahLst/>
              <a:cxnLst/>
              <a:rect l="l" t="t" r="r" b="b"/>
              <a:pathLst>
                <a:path w="241300" h="471804">
                  <a:moveTo>
                    <a:pt x="0" y="350999"/>
                  </a:moveTo>
                  <a:lnTo>
                    <a:pt x="60299" y="350999"/>
                  </a:lnTo>
                  <a:lnTo>
                    <a:pt x="60299" y="0"/>
                  </a:lnTo>
                  <a:lnTo>
                    <a:pt x="180899" y="0"/>
                  </a:lnTo>
                  <a:lnTo>
                    <a:pt x="180899" y="350999"/>
                  </a:lnTo>
                  <a:lnTo>
                    <a:pt x="241199" y="350999"/>
                  </a:lnTo>
                  <a:lnTo>
                    <a:pt x="120599" y="471599"/>
                  </a:lnTo>
                  <a:lnTo>
                    <a:pt x="0" y="350999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-10" dirty="0"/>
              <a:t>Training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61610" y="1306193"/>
            <a:ext cx="7848763" cy="2233579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/>
              <a:t>Training</a:t>
            </a:r>
            <a:r>
              <a:rPr spc="-60" dirty="0"/>
              <a:t> </a:t>
            </a:r>
            <a:r>
              <a:rPr dirty="0"/>
              <a:t>Solution:</a:t>
            </a:r>
            <a:r>
              <a:rPr spc="-50" dirty="0"/>
              <a:t> </a:t>
            </a:r>
            <a:r>
              <a:rPr dirty="0"/>
              <a:t>Gradient</a:t>
            </a:r>
            <a:r>
              <a:rPr spc="-45" dirty="0"/>
              <a:t> </a:t>
            </a:r>
            <a:r>
              <a:rPr spc="-10" dirty="0"/>
              <a:t>Descent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5078" y="1368531"/>
            <a:ext cx="8081874" cy="3200342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84725" y="1216355"/>
            <a:ext cx="6870065" cy="21717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More</a:t>
            </a:r>
            <a:r>
              <a:rPr sz="1800" spc="-3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layers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than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traditional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ML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25"/>
              </a:spcBef>
            </a:pP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Models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are </a:t>
            </a:r>
            <a:r>
              <a:rPr sz="1800" b="1" dirty="0">
                <a:solidFill>
                  <a:srgbClr val="595959"/>
                </a:solidFill>
                <a:latin typeface="Arial"/>
                <a:cs typeface="Arial"/>
              </a:rPr>
              <a:t>BIG: 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ResNet-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50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has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25M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parameters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20"/>
              </a:spcBef>
            </a:pP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Big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Models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are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trained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on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big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data,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e.g.,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ImageNet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has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14M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 images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Big</a:t>
            </a:r>
            <a:r>
              <a:rPr sz="1800" spc="-3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Model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+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Big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Data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→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Big</a:t>
            </a:r>
            <a:r>
              <a:rPr sz="1800" spc="-5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Training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Cost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55126" y="2686051"/>
            <a:ext cx="3587966" cy="2261321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/>
              <a:t>Deep</a:t>
            </a:r>
            <a:r>
              <a:rPr spc="-15" dirty="0"/>
              <a:t> </a:t>
            </a:r>
            <a:r>
              <a:rPr spc="-10" dirty="0"/>
              <a:t>Learning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/>
              <a:t>Training</a:t>
            </a:r>
            <a:r>
              <a:rPr spc="-55" dirty="0"/>
              <a:t> </a:t>
            </a:r>
            <a:r>
              <a:rPr dirty="0"/>
              <a:t>Solution:</a:t>
            </a:r>
            <a:r>
              <a:rPr spc="-45" dirty="0"/>
              <a:t> </a:t>
            </a:r>
            <a:r>
              <a:rPr dirty="0"/>
              <a:t>Stochastic</a:t>
            </a:r>
            <a:r>
              <a:rPr spc="-45" dirty="0"/>
              <a:t> </a:t>
            </a:r>
            <a:r>
              <a:rPr dirty="0"/>
              <a:t>Gradient</a:t>
            </a:r>
            <a:r>
              <a:rPr spc="-45" dirty="0"/>
              <a:t> </a:t>
            </a:r>
            <a:r>
              <a:rPr dirty="0"/>
              <a:t>Descent</a:t>
            </a:r>
            <a:r>
              <a:rPr spc="-40" dirty="0"/>
              <a:t> </a:t>
            </a:r>
            <a:r>
              <a:rPr spc="-10" dirty="0"/>
              <a:t>(SGD)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84725" y="1175208"/>
            <a:ext cx="7771130" cy="6565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00"/>
              </a:spcBef>
            </a:pP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At</a:t>
            </a:r>
            <a:r>
              <a:rPr sz="1800" spc="-3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each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step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of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gradient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descent,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instead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of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compute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for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all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training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samples,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randomly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pick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a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small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subset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(mini-batch)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of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training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samples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(x_k,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y_k)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84725" y="2894280"/>
            <a:ext cx="8279130" cy="6565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00"/>
              </a:spcBef>
            </a:pP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Compared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to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gradient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descent,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SGD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takes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more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steps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to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converge,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but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each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step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is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much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faster.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76574" y="2214349"/>
            <a:ext cx="2709350" cy="346799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-10" dirty="0"/>
              <a:t>Outline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22676" y="1175208"/>
            <a:ext cx="4216400" cy="972185"/>
          </a:xfrm>
          <a:prstGeom prst="rect">
            <a:avLst/>
          </a:prstGeom>
        </p:spPr>
        <p:txBody>
          <a:bodyPr vert="horz" wrap="square" lIns="0" tIns="53340" rIns="0" bIns="0" rtlCol="0">
            <a:spAutoFit/>
          </a:bodyPr>
          <a:lstStyle/>
          <a:p>
            <a:pPr marL="431800" indent="-419734">
              <a:lnSpc>
                <a:spcPct val="100000"/>
              </a:lnSpc>
              <a:spcBef>
                <a:spcPts val="420"/>
              </a:spcBef>
              <a:buAutoNum type="arabicPeriod"/>
              <a:tabLst>
                <a:tab pos="431800" algn="l"/>
                <a:tab pos="432434" algn="l"/>
              </a:tabLst>
            </a:pP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Brief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introduction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of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machine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learning</a:t>
            </a:r>
            <a:endParaRPr sz="1800">
              <a:latin typeface="Arial"/>
              <a:cs typeface="Arial"/>
            </a:endParaRPr>
          </a:p>
          <a:p>
            <a:pPr marL="431800" indent="-419734">
              <a:lnSpc>
                <a:spcPct val="100000"/>
              </a:lnSpc>
              <a:spcBef>
                <a:spcPts val="325"/>
              </a:spcBef>
              <a:buAutoNum type="arabicPeriod"/>
              <a:tabLst>
                <a:tab pos="431800" algn="l"/>
                <a:tab pos="432434" algn="l"/>
              </a:tabLst>
            </a:pPr>
            <a:r>
              <a:rPr sz="1800" b="1" dirty="0">
                <a:solidFill>
                  <a:srgbClr val="595959"/>
                </a:solidFill>
                <a:latin typeface="Arial"/>
                <a:cs typeface="Arial"/>
              </a:rPr>
              <a:t>Executing</a:t>
            </a:r>
            <a:r>
              <a:rPr sz="1800" b="1" spc="-3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595959"/>
                </a:solidFill>
                <a:latin typeface="Arial"/>
                <a:cs typeface="Arial"/>
              </a:rPr>
              <a:t>ML</a:t>
            </a:r>
            <a:r>
              <a:rPr sz="1800" b="1" spc="-4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595959"/>
                </a:solidFill>
                <a:latin typeface="Arial"/>
                <a:cs typeface="Arial"/>
              </a:rPr>
              <a:t>tasks</a:t>
            </a:r>
            <a:r>
              <a:rPr sz="1800" b="1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595959"/>
                </a:solidFill>
                <a:latin typeface="Arial"/>
                <a:cs typeface="Arial"/>
              </a:rPr>
              <a:t>at</a:t>
            </a:r>
            <a:r>
              <a:rPr sz="1800" b="1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b="1" spc="-20" dirty="0">
                <a:solidFill>
                  <a:srgbClr val="595959"/>
                </a:solidFill>
                <a:latin typeface="Arial"/>
                <a:cs typeface="Arial"/>
              </a:rPr>
              <a:t>Edge</a:t>
            </a:r>
            <a:endParaRPr sz="1800">
              <a:latin typeface="Arial"/>
              <a:cs typeface="Arial"/>
            </a:endParaRPr>
          </a:p>
          <a:p>
            <a:pPr marL="431800" indent="-419734">
              <a:lnSpc>
                <a:spcPct val="100000"/>
              </a:lnSpc>
              <a:spcBef>
                <a:spcPts val="325"/>
              </a:spcBef>
              <a:buAutoNum type="arabicPeriod"/>
              <a:tabLst>
                <a:tab pos="431800" algn="l"/>
                <a:tab pos="432434" algn="l"/>
              </a:tabLst>
            </a:pP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Training</a:t>
            </a:r>
            <a:r>
              <a:rPr sz="1800" spc="-3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ML</a:t>
            </a:r>
            <a:r>
              <a:rPr sz="1800" spc="-9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models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at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Edge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-10" dirty="0"/>
              <a:t>Outline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22676" y="1216355"/>
            <a:ext cx="4580890" cy="8763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31800" indent="-419734">
              <a:lnSpc>
                <a:spcPct val="100000"/>
              </a:lnSpc>
              <a:spcBef>
                <a:spcPts val="100"/>
              </a:spcBef>
              <a:buAutoNum type="arabicPeriod"/>
              <a:tabLst>
                <a:tab pos="431800" algn="l"/>
                <a:tab pos="432434" algn="l"/>
              </a:tabLst>
            </a:pPr>
            <a:r>
              <a:rPr sz="1800" b="1" dirty="0">
                <a:solidFill>
                  <a:srgbClr val="595959"/>
                </a:solidFill>
                <a:latin typeface="Arial"/>
                <a:cs typeface="Arial"/>
              </a:rPr>
              <a:t>Brief</a:t>
            </a:r>
            <a:r>
              <a:rPr sz="1800" b="1" spc="-3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595959"/>
                </a:solidFill>
                <a:latin typeface="Arial"/>
                <a:cs typeface="Arial"/>
              </a:rPr>
              <a:t>introduction</a:t>
            </a:r>
            <a:r>
              <a:rPr sz="1800" b="1" spc="-3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595959"/>
                </a:solidFill>
                <a:latin typeface="Arial"/>
                <a:cs typeface="Arial"/>
              </a:rPr>
              <a:t>of</a:t>
            </a:r>
            <a:r>
              <a:rPr sz="1800" b="1" spc="-3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595959"/>
                </a:solidFill>
                <a:latin typeface="Arial"/>
                <a:cs typeface="Arial"/>
              </a:rPr>
              <a:t>machine</a:t>
            </a:r>
            <a:r>
              <a:rPr sz="1800" b="1" spc="-3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595959"/>
                </a:solidFill>
                <a:latin typeface="Arial"/>
                <a:cs typeface="Arial"/>
              </a:rPr>
              <a:t>learning</a:t>
            </a:r>
            <a:endParaRPr sz="1800">
              <a:latin typeface="Arial"/>
              <a:cs typeface="Arial"/>
            </a:endParaRPr>
          </a:p>
          <a:p>
            <a:pPr marL="431800" indent="-419734">
              <a:lnSpc>
                <a:spcPct val="100000"/>
              </a:lnSpc>
              <a:spcBef>
                <a:spcPts val="105"/>
              </a:spcBef>
              <a:buAutoNum type="arabicPeriod"/>
              <a:tabLst>
                <a:tab pos="431800" algn="l"/>
                <a:tab pos="432434" algn="l"/>
              </a:tabLst>
            </a:pP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Executing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ML</a:t>
            </a:r>
            <a:r>
              <a:rPr sz="1800" spc="-8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tasks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at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Edge</a:t>
            </a:r>
            <a:endParaRPr sz="1800">
              <a:latin typeface="Arial"/>
              <a:cs typeface="Arial"/>
            </a:endParaRPr>
          </a:p>
          <a:p>
            <a:pPr marL="431800" indent="-419734">
              <a:lnSpc>
                <a:spcPct val="100000"/>
              </a:lnSpc>
              <a:spcBef>
                <a:spcPts val="110"/>
              </a:spcBef>
              <a:buAutoNum type="arabicPeriod"/>
              <a:tabLst>
                <a:tab pos="431800" algn="l"/>
                <a:tab pos="432434" algn="l"/>
              </a:tabLst>
            </a:pP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Training</a:t>
            </a:r>
            <a:r>
              <a:rPr sz="1800" spc="-3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ML</a:t>
            </a:r>
            <a:r>
              <a:rPr sz="1800" spc="-9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models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at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Edge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84725" y="3113735"/>
            <a:ext cx="7686040" cy="11811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Credit:</a:t>
            </a:r>
            <a:endParaRPr sz="1800">
              <a:latin typeface="Arial"/>
              <a:cs typeface="Arial"/>
            </a:endParaRPr>
          </a:p>
          <a:p>
            <a:pPr marL="12700" marR="5080">
              <a:lnSpc>
                <a:spcPct val="160600"/>
              </a:lnSpc>
            </a:pPr>
            <a:r>
              <a:rPr sz="1800" u="heavy" spc="-1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2"/>
              </a:rPr>
              <a:t>https://github.com/wangshusen/DeepLearning/tree/master/Slides</a:t>
            </a:r>
            <a:r>
              <a:rPr sz="1800" spc="-10" dirty="0">
                <a:solidFill>
                  <a:srgbClr val="0097A7"/>
                </a:solidFill>
                <a:latin typeface="Arial"/>
                <a:cs typeface="Arial"/>
              </a:rPr>
              <a:t> </a:t>
            </a:r>
            <a:r>
              <a:rPr sz="1800" u="heavy" spc="-1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3"/>
              </a:rPr>
              <a:t>https://inst.eecs.berkeley.edu/~cs294-163/fa19/slides/federated-learning.pdf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/>
              <a:t>ML@Edge</a:t>
            </a:r>
            <a:r>
              <a:rPr spc="-155" dirty="0"/>
              <a:t> </a:t>
            </a:r>
            <a:r>
              <a:rPr spc="-10" dirty="0"/>
              <a:t>Applications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34475" y="1156680"/>
            <a:ext cx="3036570" cy="17037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Usages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20"/>
              </a:spcBef>
            </a:pP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Computer</a:t>
            </a:r>
            <a:r>
              <a:rPr sz="1800" spc="-4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Vision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25"/>
              </a:spcBef>
            </a:pP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Natural</a:t>
            </a:r>
            <a:r>
              <a:rPr sz="1800" spc="-4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Language</a:t>
            </a:r>
            <a:r>
              <a:rPr sz="1800" spc="-3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Processing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25"/>
              </a:spcBef>
            </a:pP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…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45717" y="1359812"/>
            <a:ext cx="4736332" cy="2790948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512912" y="3045477"/>
            <a:ext cx="971611" cy="1389463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2019649" y="4522506"/>
            <a:ext cx="187578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Wearable</a:t>
            </a:r>
            <a:r>
              <a:rPr sz="1800" spc="-7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Camera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/>
              <a:t>Executing</a:t>
            </a:r>
            <a:r>
              <a:rPr spc="-55" dirty="0"/>
              <a:t> </a:t>
            </a:r>
            <a:r>
              <a:rPr dirty="0"/>
              <a:t>ML</a:t>
            </a:r>
            <a:r>
              <a:rPr spc="-170" dirty="0"/>
              <a:t> </a:t>
            </a:r>
            <a:r>
              <a:rPr spc="-40" dirty="0"/>
              <a:t>Tasks </a:t>
            </a:r>
            <a:r>
              <a:rPr spc="-10" dirty="0"/>
              <a:t>@Edge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84725" y="1216355"/>
            <a:ext cx="30943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For</a:t>
            </a:r>
            <a:r>
              <a:rPr sz="1800" spc="-5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latency,</a:t>
            </a:r>
            <a:r>
              <a:rPr sz="1800" spc="-4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privacy</a:t>
            </a:r>
            <a:r>
              <a:rPr sz="1800" spc="-4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reasons…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11700" y="1930050"/>
            <a:ext cx="8426450" cy="3134360"/>
            <a:chOff x="311700" y="1930050"/>
            <a:chExt cx="8426450" cy="313436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70774" y="1930050"/>
              <a:ext cx="4867298" cy="313385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1700" y="2442424"/>
              <a:ext cx="3628126" cy="162484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/>
              <a:t>How</a:t>
            </a:r>
            <a:r>
              <a:rPr spc="-10" dirty="0"/>
              <a:t> </a:t>
            </a:r>
            <a:r>
              <a:rPr dirty="0"/>
              <a:t>to</a:t>
            </a:r>
            <a:r>
              <a:rPr spc="-10" dirty="0"/>
              <a:t> </a:t>
            </a:r>
            <a:r>
              <a:rPr dirty="0"/>
              <a:t>adapt</a:t>
            </a:r>
            <a:r>
              <a:rPr spc="-10" dirty="0"/>
              <a:t> </a:t>
            </a:r>
            <a:r>
              <a:rPr dirty="0"/>
              <a:t>ML</a:t>
            </a:r>
            <a:r>
              <a:rPr spc="-95" dirty="0"/>
              <a:t> </a:t>
            </a:r>
            <a:r>
              <a:rPr dirty="0"/>
              <a:t>for</a:t>
            </a:r>
            <a:r>
              <a:rPr spc="-10" dirty="0"/>
              <a:t> </a:t>
            </a:r>
            <a:r>
              <a:rPr dirty="0"/>
              <a:t>resource-constrained</a:t>
            </a:r>
            <a:r>
              <a:rPr spc="-5" dirty="0"/>
              <a:t> </a:t>
            </a:r>
            <a:r>
              <a:rPr spc="-10" dirty="0"/>
              <a:t>Edges?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84725" y="1216355"/>
            <a:ext cx="7877175" cy="2240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Run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ML</a:t>
            </a:r>
            <a:r>
              <a:rPr sz="1800" spc="-7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on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Mobile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Edge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 Devices:</a:t>
            </a:r>
            <a:endParaRPr sz="1800">
              <a:latin typeface="Arial"/>
              <a:cs typeface="Arial"/>
            </a:endParaRPr>
          </a:p>
          <a:p>
            <a:pPr marL="469265" marR="5080" indent="-366395">
              <a:lnSpc>
                <a:spcPct val="114999"/>
              </a:lnSpc>
              <a:spcBef>
                <a:spcPts val="1200"/>
              </a:spcBef>
              <a:buChar char="●"/>
              <a:tabLst>
                <a:tab pos="469265" algn="l"/>
                <a:tab pos="469900" algn="l"/>
              </a:tabLst>
            </a:pP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Simplify</a:t>
            </a:r>
            <a:r>
              <a:rPr sz="1800" spc="-3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ML</a:t>
            </a:r>
            <a:r>
              <a:rPr sz="1800" spc="-9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models:</a:t>
            </a:r>
            <a:r>
              <a:rPr sz="1800" spc="-3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MobileNets,</a:t>
            </a:r>
            <a:r>
              <a:rPr sz="1800" spc="-6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Yolo,</a:t>
            </a:r>
            <a:r>
              <a:rPr sz="1800" spc="-3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SqueezeNet</a:t>
            </a:r>
            <a:r>
              <a:rPr sz="1800" spc="-3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(e.g.,</a:t>
            </a:r>
            <a:r>
              <a:rPr sz="1800" spc="-3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decompose</a:t>
            </a:r>
            <a:r>
              <a:rPr sz="1800" spc="-3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the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convolution</a:t>
            </a:r>
            <a:r>
              <a:rPr sz="1800" spc="-3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filter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into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two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simpler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operations)</a:t>
            </a:r>
            <a:endParaRPr sz="1800">
              <a:latin typeface="Arial"/>
              <a:cs typeface="Arial"/>
            </a:endParaRPr>
          </a:p>
          <a:p>
            <a:pPr marL="469265" indent="-366395">
              <a:lnSpc>
                <a:spcPct val="100000"/>
              </a:lnSpc>
              <a:spcBef>
                <a:spcPts val="325"/>
              </a:spcBef>
              <a:buChar char="●"/>
              <a:tabLst>
                <a:tab pos="469265" algn="l"/>
                <a:tab pos="469900" algn="l"/>
              </a:tabLst>
            </a:pP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Model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Compression:</a:t>
            </a:r>
            <a:endParaRPr sz="1800">
              <a:latin typeface="Arial"/>
              <a:cs typeface="Arial"/>
            </a:endParaRPr>
          </a:p>
          <a:p>
            <a:pPr marL="926465" lvl="1" indent="-343535">
              <a:lnSpc>
                <a:spcPct val="100000"/>
              </a:lnSpc>
              <a:spcBef>
                <a:spcPts val="335"/>
              </a:spcBef>
              <a:buChar char="●"/>
              <a:tabLst>
                <a:tab pos="926465" algn="l"/>
                <a:tab pos="927100" algn="l"/>
              </a:tabLst>
            </a:pPr>
            <a:r>
              <a:rPr sz="1500" dirty="0">
                <a:solidFill>
                  <a:srgbClr val="595959"/>
                </a:solidFill>
                <a:latin typeface="Arial"/>
                <a:cs typeface="Arial"/>
              </a:rPr>
              <a:t>Parameter</a:t>
            </a:r>
            <a:r>
              <a:rPr sz="1500" spc="-3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595959"/>
                </a:solidFill>
                <a:latin typeface="Arial"/>
                <a:cs typeface="Arial"/>
              </a:rPr>
              <a:t>quantization:</a:t>
            </a:r>
            <a:r>
              <a:rPr sz="1500" spc="-3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595959"/>
                </a:solidFill>
                <a:latin typeface="Arial"/>
                <a:cs typeface="Arial"/>
              </a:rPr>
              <a:t>floating</a:t>
            </a:r>
            <a:r>
              <a:rPr sz="1500" spc="-3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595959"/>
                </a:solidFill>
                <a:latin typeface="Arial"/>
                <a:cs typeface="Arial"/>
              </a:rPr>
              <a:t>point</a:t>
            </a:r>
            <a:r>
              <a:rPr sz="1500" spc="-3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595959"/>
                </a:solidFill>
                <a:latin typeface="Arial"/>
                <a:cs typeface="Arial"/>
              </a:rPr>
              <a:t>parameters</a:t>
            </a:r>
            <a:r>
              <a:rPr sz="1500" spc="-3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595959"/>
                </a:solidFill>
                <a:latin typeface="Arial"/>
                <a:cs typeface="Arial"/>
              </a:rPr>
              <a:t>→</a:t>
            </a:r>
            <a:r>
              <a:rPr sz="1500" spc="-3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500" spc="-10" dirty="0">
                <a:solidFill>
                  <a:srgbClr val="595959"/>
                </a:solidFill>
                <a:latin typeface="Arial"/>
                <a:cs typeface="Arial"/>
              </a:rPr>
              <a:t>low-</a:t>
            </a:r>
            <a:r>
              <a:rPr sz="1500" dirty="0">
                <a:solidFill>
                  <a:srgbClr val="595959"/>
                </a:solidFill>
                <a:latin typeface="Arial"/>
                <a:cs typeface="Arial"/>
              </a:rPr>
              <a:t>bit</a:t>
            </a:r>
            <a:r>
              <a:rPr sz="1500" spc="-3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595959"/>
                </a:solidFill>
                <a:latin typeface="Arial"/>
                <a:cs typeface="Arial"/>
              </a:rPr>
              <a:t>width</a:t>
            </a:r>
            <a:r>
              <a:rPr sz="1500" spc="-3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500" spc="-10" dirty="0">
                <a:solidFill>
                  <a:srgbClr val="595959"/>
                </a:solidFill>
                <a:latin typeface="Arial"/>
                <a:cs typeface="Arial"/>
              </a:rPr>
              <a:t>numbers</a:t>
            </a:r>
            <a:endParaRPr sz="1500">
              <a:latin typeface="Arial"/>
              <a:cs typeface="Arial"/>
            </a:endParaRPr>
          </a:p>
          <a:p>
            <a:pPr marL="926465" lvl="1" indent="-343535">
              <a:lnSpc>
                <a:spcPct val="100000"/>
              </a:lnSpc>
              <a:spcBef>
                <a:spcPts val="270"/>
              </a:spcBef>
              <a:buChar char="●"/>
              <a:tabLst>
                <a:tab pos="926465" algn="l"/>
                <a:tab pos="927100" algn="l"/>
              </a:tabLst>
            </a:pPr>
            <a:r>
              <a:rPr sz="1500" dirty="0">
                <a:solidFill>
                  <a:srgbClr val="595959"/>
                </a:solidFill>
                <a:latin typeface="Arial"/>
                <a:cs typeface="Arial"/>
              </a:rPr>
              <a:t>Pruning:</a:t>
            </a:r>
            <a:r>
              <a:rPr sz="15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595959"/>
                </a:solidFill>
                <a:latin typeface="Arial"/>
                <a:cs typeface="Arial"/>
              </a:rPr>
              <a:t>removing</a:t>
            </a:r>
            <a:r>
              <a:rPr sz="15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595959"/>
                </a:solidFill>
                <a:latin typeface="Arial"/>
                <a:cs typeface="Arial"/>
              </a:rPr>
              <a:t>the</a:t>
            </a:r>
            <a:r>
              <a:rPr sz="15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595959"/>
                </a:solidFill>
                <a:latin typeface="Arial"/>
                <a:cs typeface="Arial"/>
              </a:rPr>
              <a:t>least</a:t>
            </a:r>
            <a:r>
              <a:rPr sz="15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595959"/>
                </a:solidFill>
                <a:latin typeface="Arial"/>
                <a:cs typeface="Arial"/>
              </a:rPr>
              <a:t>important</a:t>
            </a:r>
            <a:r>
              <a:rPr sz="15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500" spc="-10" dirty="0">
                <a:solidFill>
                  <a:srgbClr val="595959"/>
                </a:solidFill>
                <a:latin typeface="Arial"/>
                <a:cs typeface="Arial"/>
              </a:rPr>
              <a:t>parameters</a:t>
            </a:r>
            <a:endParaRPr sz="1500">
              <a:latin typeface="Arial"/>
              <a:cs typeface="Arial"/>
            </a:endParaRPr>
          </a:p>
          <a:p>
            <a:pPr marL="469265" indent="-366395">
              <a:lnSpc>
                <a:spcPct val="100000"/>
              </a:lnSpc>
              <a:spcBef>
                <a:spcPts val="254"/>
              </a:spcBef>
              <a:buChar char="●"/>
              <a:tabLst>
                <a:tab pos="469265" algn="l"/>
                <a:tab pos="469900" algn="l"/>
                <a:tab pos="1651000" algn="l"/>
              </a:tabLst>
            </a:pP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Hardware: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	</a:t>
            </a:r>
            <a:r>
              <a:rPr sz="1500" spc="-25" dirty="0">
                <a:solidFill>
                  <a:srgbClr val="595959"/>
                </a:solidFill>
                <a:latin typeface="Arial"/>
                <a:cs typeface="Arial"/>
              </a:rPr>
              <a:t>Tensor</a:t>
            </a:r>
            <a:r>
              <a:rPr sz="1500" spc="-6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595959"/>
                </a:solidFill>
                <a:latin typeface="Arial"/>
                <a:cs typeface="Arial"/>
              </a:rPr>
              <a:t>processing</a:t>
            </a:r>
            <a:r>
              <a:rPr sz="1500" spc="-4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500" spc="-20" dirty="0">
                <a:solidFill>
                  <a:srgbClr val="595959"/>
                </a:solidFill>
                <a:latin typeface="Arial"/>
                <a:cs typeface="Arial"/>
              </a:rPr>
              <a:t>Unit</a:t>
            </a:r>
            <a:endParaRPr sz="15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83800" y="3133850"/>
            <a:ext cx="3582325" cy="1926574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/>
              <a:t>How</a:t>
            </a:r>
            <a:r>
              <a:rPr spc="-10" dirty="0"/>
              <a:t> </a:t>
            </a:r>
            <a:r>
              <a:rPr dirty="0"/>
              <a:t>to</a:t>
            </a:r>
            <a:r>
              <a:rPr spc="-10" dirty="0"/>
              <a:t> </a:t>
            </a:r>
            <a:r>
              <a:rPr dirty="0"/>
              <a:t>adapt</a:t>
            </a:r>
            <a:r>
              <a:rPr spc="-10" dirty="0"/>
              <a:t> </a:t>
            </a:r>
            <a:r>
              <a:rPr dirty="0"/>
              <a:t>ML</a:t>
            </a:r>
            <a:r>
              <a:rPr spc="-95" dirty="0"/>
              <a:t> </a:t>
            </a:r>
            <a:r>
              <a:rPr dirty="0"/>
              <a:t>for</a:t>
            </a:r>
            <a:r>
              <a:rPr spc="-10" dirty="0"/>
              <a:t> </a:t>
            </a:r>
            <a:r>
              <a:rPr dirty="0"/>
              <a:t>resource-constrained</a:t>
            </a:r>
            <a:r>
              <a:rPr spc="-5" dirty="0"/>
              <a:t> </a:t>
            </a:r>
            <a:r>
              <a:rPr spc="-10" dirty="0"/>
              <a:t>Edges?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84725" y="1216355"/>
            <a:ext cx="36747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Run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ML</a:t>
            </a:r>
            <a:r>
              <a:rPr sz="1800" spc="-8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on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Dedicated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Edge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Servers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630275" y="1137800"/>
            <a:ext cx="2292338" cy="1280027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09341" y="2847922"/>
            <a:ext cx="3189034" cy="1548431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158999" y="2571750"/>
            <a:ext cx="3234893" cy="2278149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512637" y="4521680"/>
            <a:ext cx="18542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Model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Partitioning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-10" dirty="0"/>
              <a:t>Outline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22676" y="1175208"/>
            <a:ext cx="4216400" cy="972185"/>
          </a:xfrm>
          <a:prstGeom prst="rect">
            <a:avLst/>
          </a:prstGeom>
        </p:spPr>
        <p:txBody>
          <a:bodyPr vert="horz" wrap="square" lIns="0" tIns="53340" rIns="0" bIns="0" rtlCol="0">
            <a:spAutoFit/>
          </a:bodyPr>
          <a:lstStyle/>
          <a:p>
            <a:pPr marL="431800" indent="-419734">
              <a:lnSpc>
                <a:spcPct val="100000"/>
              </a:lnSpc>
              <a:spcBef>
                <a:spcPts val="420"/>
              </a:spcBef>
              <a:buAutoNum type="arabicPeriod"/>
              <a:tabLst>
                <a:tab pos="431800" algn="l"/>
                <a:tab pos="432434" algn="l"/>
              </a:tabLst>
            </a:pP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Brief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introduction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of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machine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learning</a:t>
            </a:r>
            <a:endParaRPr sz="1800">
              <a:latin typeface="Arial"/>
              <a:cs typeface="Arial"/>
            </a:endParaRPr>
          </a:p>
          <a:p>
            <a:pPr marL="431800" indent="-419734">
              <a:lnSpc>
                <a:spcPct val="100000"/>
              </a:lnSpc>
              <a:spcBef>
                <a:spcPts val="325"/>
              </a:spcBef>
              <a:buAutoNum type="arabicPeriod"/>
              <a:tabLst>
                <a:tab pos="431800" algn="l"/>
                <a:tab pos="432434" algn="l"/>
              </a:tabLst>
            </a:pP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Executing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ML</a:t>
            </a:r>
            <a:r>
              <a:rPr sz="1800" spc="-8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tasks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at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Edge</a:t>
            </a:r>
            <a:endParaRPr sz="1800">
              <a:latin typeface="Arial"/>
              <a:cs typeface="Arial"/>
            </a:endParaRPr>
          </a:p>
          <a:p>
            <a:pPr marL="431800" indent="-419734">
              <a:lnSpc>
                <a:spcPct val="100000"/>
              </a:lnSpc>
              <a:spcBef>
                <a:spcPts val="325"/>
              </a:spcBef>
              <a:buAutoNum type="arabicPeriod"/>
              <a:tabLst>
                <a:tab pos="431800" algn="l"/>
                <a:tab pos="432434" algn="l"/>
              </a:tabLst>
            </a:pPr>
            <a:r>
              <a:rPr sz="1800" b="1" spc="-10" dirty="0">
                <a:solidFill>
                  <a:srgbClr val="595959"/>
                </a:solidFill>
                <a:latin typeface="Arial"/>
                <a:cs typeface="Arial"/>
              </a:rPr>
              <a:t>Training</a:t>
            </a:r>
            <a:r>
              <a:rPr sz="1800" b="1" spc="-4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595959"/>
                </a:solidFill>
                <a:latin typeface="Arial"/>
                <a:cs typeface="Arial"/>
              </a:rPr>
              <a:t>ML</a:t>
            </a:r>
            <a:r>
              <a:rPr sz="1800" b="1" spc="-6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595959"/>
                </a:solidFill>
                <a:latin typeface="Arial"/>
                <a:cs typeface="Arial"/>
              </a:rPr>
              <a:t>models</a:t>
            </a:r>
            <a:r>
              <a:rPr sz="1800" b="1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595959"/>
                </a:solidFill>
                <a:latin typeface="Arial"/>
                <a:cs typeface="Arial"/>
              </a:rPr>
              <a:t>at</a:t>
            </a:r>
            <a:r>
              <a:rPr sz="1800" b="1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b="1" spc="-20" dirty="0">
                <a:solidFill>
                  <a:srgbClr val="595959"/>
                </a:solidFill>
                <a:latin typeface="Arial"/>
                <a:cs typeface="Arial"/>
              </a:rPr>
              <a:t>Edge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-10" dirty="0"/>
              <a:t>Cloud-</a:t>
            </a:r>
            <a:r>
              <a:rPr dirty="0"/>
              <a:t>based</a:t>
            </a:r>
            <a:r>
              <a:rPr spc="-5" dirty="0"/>
              <a:t> </a:t>
            </a:r>
            <a:r>
              <a:rPr dirty="0"/>
              <a:t>ML</a:t>
            </a:r>
            <a:r>
              <a:rPr spc="-135" dirty="0"/>
              <a:t> </a:t>
            </a:r>
            <a:r>
              <a:rPr spc="-10" dirty="0"/>
              <a:t>Training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38888" y="2309152"/>
            <a:ext cx="7561556" cy="2736556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84725" y="1216355"/>
            <a:ext cx="6480810" cy="10833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Problems:</a:t>
            </a:r>
            <a:endParaRPr sz="1800">
              <a:latin typeface="Arial"/>
              <a:cs typeface="Arial"/>
            </a:endParaRPr>
          </a:p>
          <a:p>
            <a:pPr marL="469265" indent="-419100">
              <a:lnSpc>
                <a:spcPct val="100000"/>
              </a:lnSpc>
              <a:spcBef>
                <a:spcPts val="1525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sz="1800" spc="-30" dirty="0">
                <a:solidFill>
                  <a:srgbClr val="595959"/>
                </a:solidFill>
                <a:latin typeface="Arial"/>
                <a:cs typeface="Arial"/>
              </a:rPr>
              <a:t>Take</a:t>
            </a:r>
            <a:r>
              <a:rPr sz="1800" spc="-3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pretty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long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to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transmit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sensing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data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to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cloud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server</a:t>
            </a:r>
            <a:endParaRPr sz="1800">
              <a:latin typeface="Arial"/>
              <a:cs typeface="Arial"/>
            </a:endParaRPr>
          </a:p>
          <a:p>
            <a:pPr marL="469265" indent="-419100">
              <a:lnSpc>
                <a:spcPct val="100000"/>
              </a:lnSpc>
              <a:spcBef>
                <a:spcPts val="320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sz="1800" spc="-30" dirty="0">
                <a:solidFill>
                  <a:srgbClr val="595959"/>
                </a:solidFill>
                <a:latin typeface="Arial"/>
                <a:cs typeface="Arial"/>
              </a:rPr>
              <a:t>Take</a:t>
            </a:r>
            <a:r>
              <a:rPr sz="1800" spc="-3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pretty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long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to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train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the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ML</a:t>
            </a:r>
            <a:r>
              <a:rPr sz="1800" spc="-8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model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on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centralized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server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-10" dirty="0"/>
              <a:t>Cloud-</a:t>
            </a:r>
            <a:r>
              <a:rPr dirty="0"/>
              <a:t>based</a:t>
            </a:r>
            <a:r>
              <a:rPr spc="-10" dirty="0"/>
              <a:t> </a:t>
            </a:r>
            <a:r>
              <a:rPr dirty="0"/>
              <a:t>Distributed</a:t>
            </a:r>
            <a:r>
              <a:rPr spc="-10" dirty="0"/>
              <a:t> </a:t>
            </a:r>
            <a:r>
              <a:rPr spc="-25" dirty="0"/>
              <a:t>ML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84725" y="1175208"/>
            <a:ext cx="7992109" cy="6565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00"/>
              </a:spcBef>
            </a:pPr>
            <a:r>
              <a:rPr sz="1800" spc="-80" dirty="0">
                <a:solidFill>
                  <a:srgbClr val="595959"/>
                </a:solidFill>
                <a:latin typeface="Arial"/>
                <a:cs typeface="Arial"/>
              </a:rPr>
              <a:t>To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solve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Problem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#2,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centralized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ML</a:t>
            </a:r>
            <a:r>
              <a:rPr sz="1800" spc="-7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server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distributes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training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tasks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on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nearby servers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17900" y="2378574"/>
            <a:ext cx="8000999" cy="2514599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/>
              <a:t>Recalling</a:t>
            </a:r>
            <a:r>
              <a:rPr spc="-30" dirty="0"/>
              <a:t> </a:t>
            </a:r>
            <a:r>
              <a:rPr dirty="0"/>
              <a:t>the</a:t>
            </a:r>
            <a:r>
              <a:rPr spc="-30" dirty="0"/>
              <a:t> </a:t>
            </a:r>
            <a:r>
              <a:rPr dirty="0"/>
              <a:t>previous</a:t>
            </a:r>
            <a:r>
              <a:rPr spc="-25" dirty="0"/>
              <a:t> </a:t>
            </a:r>
            <a:r>
              <a:rPr spc="-10" dirty="0"/>
              <a:t>example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1700" y="1152472"/>
            <a:ext cx="6602101" cy="1985786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849205" y="3583418"/>
            <a:ext cx="4761669" cy="1409466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/>
              <a:t>Parallel</a:t>
            </a:r>
            <a:r>
              <a:rPr spc="-30" dirty="0"/>
              <a:t> </a:t>
            </a:r>
            <a:r>
              <a:rPr dirty="0"/>
              <a:t>Gradient</a:t>
            </a:r>
            <a:r>
              <a:rPr spc="-20" dirty="0"/>
              <a:t> </a:t>
            </a:r>
            <a:r>
              <a:rPr spc="-10" dirty="0"/>
              <a:t>Descent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09180" y="1179800"/>
            <a:ext cx="6941220" cy="3525265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/>
              <a:t>Parallel</a:t>
            </a:r>
            <a:r>
              <a:rPr spc="-30" dirty="0"/>
              <a:t> </a:t>
            </a:r>
            <a:r>
              <a:rPr dirty="0"/>
              <a:t>Gradient</a:t>
            </a:r>
            <a:r>
              <a:rPr spc="-20" dirty="0"/>
              <a:t> </a:t>
            </a:r>
            <a:r>
              <a:rPr spc="-10" dirty="0"/>
              <a:t>Descent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53808" y="1203488"/>
            <a:ext cx="6478493" cy="362186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/>
              <a:t>Basic</a:t>
            </a:r>
            <a:r>
              <a:rPr spc="-10" dirty="0"/>
              <a:t> </a:t>
            </a:r>
            <a:r>
              <a:rPr dirty="0"/>
              <a:t>Procedure</a:t>
            </a:r>
            <a:r>
              <a:rPr spc="-5" dirty="0"/>
              <a:t> </a:t>
            </a:r>
            <a:r>
              <a:rPr dirty="0"/>
              <a:t>of</a:t>
            </a:r>
            <a:r>
              <a:rPr spc="-10" dirty="0"/>
              <a:t> </a:t>
            </a:r>
            <a:r>
              <a:rPr dirty="0"/>
              <a:t>Machine</a:t>
            </a:r>
            <a:r>
              <a:rPr spc="-5" dirty="0"/>
              <a:t> </a:t>
            </a:r>
            <a:r>
              <a:rPr spc="-10" dirty="0"/>
              <a:t>Learning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84725" y="1216355"/>
            <a:ext cx="8178800" cy="17037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Wine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or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Beer?</a:t>
            </a:r>
            <a:endParaRPr sz="1800">
              <a:latin typeface="Arial"/>
              <a:cs typeface="Arial"/>
            </a:endParaRPr>
          </a:p>
          <a:p>
            <a:pPr marL="12700" marR="5080">
              <a:lnSpc>
                <a:spcPct val="170600"/>
              </a:lnSpc>
            </a:pP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Based</a:t>
            </a:r>
            <a:r>
              <a:rPr sz="1800" spc="-3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on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two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features: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color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(light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wavelength)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and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alcohol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content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(percentage)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Basic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Steps: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20"/>
              </a:spcBef>
            </a:pP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1)</a:t>
            </a:r>
            <a:r>
              <a:rPr sz="1800" spc="-3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Collecting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data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(buy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all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wines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and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beers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available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on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the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market)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29525" y="3303612"/>
            <a:ext cx="6205950" cy="163084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94425" y="3283225"/>
            <a:ext cx="1671623" cy="1671623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/>
              <a:t>Distributed</a:t>
            </a:r>
            <a:r>
              <a:rPr spc="-15" dirty="0"/>
              <a:t> </a:t>
            </a:r>
            <a:r>
              <a:rPr dirty="0"/>
              <a:t>Machine</a:t>
            </a:r>
            <a:r>
              <a:rPr spc="-15" dirty="0"/>
              <a:t> </a:t>
            </a:r>
            <a:r>
              <a:rPr spc="-10" dirty="0"/>
              <a:t>Learning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42276" y="1620628"/>
            <a:ext cx="7559283" cy="2219785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/>
              <a:t>Distributed</a:t>
            </a:r>
            <a:r>
              <a:rPr spc="-15" dirty="0"/>
              <a:t> </a:t>
            </a:r>
            <a:r>
              <a:rPr dirty="0"/>
              <a:t>Machine</a:t>
            </a:r>
            <a:r>
              <a:rPr spc="-15" dirty="0"/>
              <a:t> </a:t>
            </a:r>
            <a:r>
              <a:rPr spc="-10" dirty="0"/>
              <a:t>Learning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84725" y="1216355"/>
            <a:ext cx="73526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Partition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the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data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among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worker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nodes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(each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node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has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a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subset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of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data)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1372" y="1901121"/>
            <a:ext cx="6796774" cy="2555604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/>
              <a:t>Distributed</a:t>
            </a:r>
            <a:r>
              <a:rPr spc="-20" dirty="0"/>
              <a:t> </a:t>
            </a:r>
            <a:r>
              <a:rPr dirty="0"/>
              <a:t>Machine</a:t>
            </a:r>
            <a:r>
              <a:rPr spc="-15" dirty="0"/>
              <a:t> </a:t>
            </a:r>
            <a:r>
              <a:rPr dirty="0"/>
              <a:t>Learning</a:t>
            </a:r>
            <a:r>
              <a:rPr spc="-20" dirty="0"/>
              <a:t> </a:t>
            </a:r>
            <a:r>
              <a:rPr dirty="0"/>
              <a:t>by</a:t>
            </a:r>
            <a:r>
              <a:rPr spc="-15" dirty="0"/>
              <a:t> </a:t>
            </a:r>
            <a:r>
              <a:rPr dirty="0"/>
              <a:t>Map-</a:t>
            </a:r>
            <a:r>
              <a:rPr spc="-10" dirty="0"/>
              <a:t>reduce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0153" y="1347644"/>
            <a:ext cx="8512135" cy="3030314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/>
              <a:t>Distributed</a:t>
            </a:r>
            <a:r>
              <a:rPr spc="-20" dirty="0"/>
              <a:t> </a:t>
            </a:r>
            <a:r>
              <a:rPr dirty="0"/>
              <a:t>Machine</a:t>
            </a:r>
            <a:r>
              <a:rPr spc="-15" dirty="0"/>
              <a:t> </a:t>
            </a:r>
            <a:r>
              <a:rPr dirty="0"/>
              <a:t>Learning</a:t>
            </a:r>
            <a:r>
              <a:rPr spc="-20" dirty="0"/>
              <a:t> </a:t>
            </a:r>
            <a:r>
              <a:rPr dirty="0"/>
              <a:t>by</a:t>
            </a:r>
            <a:r>
              <a:rPr spc="-15" dirty="0"/>
              <a:t> </a:t>
            </a:r>
            <a:r>
              <a:rPr dirty="0"/>
              <a:t>Map-</a:t>
            </a:r>
            <a:r>
              <a:rPr spc="-10" dirty="0"/>
              <a:t>reduce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7928" y="1152474"/>
            <a:ext cx="8353907" cy="3288953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/>
              <a:t>Bulk</a:t>
            </a:r>
            <a:r>
              <a:rPr spc="-15" dirty="0"/>
              <a:t> </a:t>
            </a:r>
            <a:r>
              <a:rPr spc="-10" dirty="0"/>
              <a:t>Synchronous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84725" y="1216355"/>
            <a:ext cx="2357755" cy="767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Slow</a:t>
            </a:r>
            <a:r>
              <a:rPr sz="1800" spc="-3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Nodes: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Straggler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25"/>
              </a:spcBef>
            </a:pP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Problem: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low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 efficiency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53648" y="1328811"/>
            <a:ext cx="4878650" cy="3526732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/>
              <a:t>Distributed</a:t>
            </a:r>
            <a:r>
              <a:rPr spc="-25" dirty="0"/>
              <a:t> </a:t>
            </a:r>
            <a:r>
              <a:rPr dirty="0"/>
              <a:t>Machine</a:t>
            </a:r>
            <a:r>
              <a:rPr spc="-20" dirty="0"/>
              <a:t> </a:t>
            </a:r>
            <a:r>
              <a:rPr dirty="0"/>
              <a:t>Learning</a:t>
            </a:r>
            <a:r>
              <a:rPr spc="-25" dirty="0"/>
              <a:t> </a:t>
            </a:r>
            <a:r>
              <a:rPr dirty="0"/>
              <a:t>by</a:t>
            </a:r>
            <a:r>
              <a:rPr spc="-20" dirty="0"/>
              <a:t> </a:t>
            </a:r>
            <a:r>
              <a:rPr dirty="0"/>
              <a:t>Parameter</a:t>
            </a:r>
            <a:r>
              <a:rPr spc="-20" dirty="0"/>
              <a:t> </a:t>
            </a:r>
            <a:r>
              <a:rPr spc="-10" dirty="0"/>
              <a:t>Server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84725" y="1216355"/>
            <a:ext cx="7721600" cy="1468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Parameter</a:t>
            </a:r>
            <a:r>
              <a:rPr sz="1800" spc="-3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Server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was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proposed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by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[1]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for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scalable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machine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learning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050">
              <a:latin typeface="Arial"/>
              <a:cs typeface="Arial"/>
            </a:endParaRPr>
          </a:p>
          <a:p>
            <a:pPr marL="12700" marR="5080">
              <a:lnSpc>
                <a:spcPct val="105000"/>
              </a:lnSpc>
            </a:pP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Characters: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client-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server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architecture,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message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passing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communication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and 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asynchronous.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84725" y="3692855"/>
            <a:ext cx="8240395" cy="6019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5000"/>
              </a:lnSpc>
              <a:spcBef>
                <a:spcPts val="100"/>
              </a:spcBef>
            </a:pP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[1]</a:t>
            </a:r>
            <a:r>
              <a:rPr sz="1800" spc="-3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Li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MU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et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al.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: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Scaling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Distributed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Machine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Learning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with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the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Parameter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Server,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In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OSDI,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2014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-10" dirty="0"/>
              <a:t>Epoch: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84725" y="1216355"/>
            <a:ext cx="6895465" cy="767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We</a:t>
            </a:r>
            <a:r>
              <a:rPr sz="1800" spc="-3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often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need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to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train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the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model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multiple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times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over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the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dataset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25"/>
              </a:spcBef>
            </a:pP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Epoch:</a:t>
            </a:r>
            <a:r>
              <a:rPr sz="1800" spc="-3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the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number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of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complete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passes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through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the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training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dataset.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08250" y="2287025"/>
            <a:ext cx="6704699" cy="2775449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/>
              <a:t>Synchronous</a:t>
            </a:r>
            <a:r>
              <a:rPr spc="-145" dirty="0"/>
              <a:t> </a:t>
            </a:r>
            <a:r>
              <a:rPr spc="-10" dirty="0"/>
              <a:t>Algorithm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7599" y="1212198"/>
            <a:ext cx="7644589" cy="34341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/>
              <a:t>Asynchronous</a:t>
            </a:r>
            <a:r>
              <a:rPr spc="-145" dirty="0"/>
              <a:t> </a:t>
            </a:r>
            <a:r>
              <a:rPr spc="-10" dirty="0"/>
              <a:t>Algorithm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1700" y="1333312"/>
            <a:ext cx="7672801" cy="3476724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/>
              <a:t>Asynchronous</a:t>
            </a:r>
            <a:r>
              <a:rPr spc="-5" dirty="0"/>
              <a:t> </a:t>
            </a:r>
            <a:r>
              <a:rPr dirty="0"/>
              <a:t>Gradient</a:t>
            </a:r>
            <a:r>
              <a:rPr spc="-5" dirty="0"/>
              <a:t> </a:t>
            </a:r>
            <a:r>
              <a:rPr spc="-10" dirty="0"/>
              <a:t>Descent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5850" y="1506873"/>
            <a:ext cx="8832302" cy="293262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/>
              <a:t>Basic</a:t>
            </a:r>
            <a:r>
              <a:rPr spc="-10" dirty="0"/>
              <a:t> </a:t>
            </a:r>
            <a:r>
              <a:rPr dirty="0"/>
              <a:t>Procedure</a:t>
            </a:r>
            <a:r>
              <a:rPr spc="-5" dirty="0"/>
              <a:t> </a:t>
            </a:r>
            <a:r>
              <a:rPr dirty="0"/>
              <a:t>of</a:t>
            </a:r>
            <a:r>
              <a:rPr spc="-10" dirty="0"/>
              <a:t> </a:t>
            </a:r>
            <a:r>
              <a:rPr dirty="0"/>
              <a:t>Machine</a:t>
            </a:r>
            <a:r>
              <a:rPr spc="-5" dirty="0"/>
              <a:t> </a:t>
            </a:r>
            <a:r>
              <a:rPr spc="-10" dirty="0"/>
              <a:t>Learning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84725" y="1216355"/>
            <a:ext cx="3302635" cy="767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Basic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Steps: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25"/>
              </a:spcBef>
            </a:pP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2)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Choose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a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model</a:t>
            </a:r>
            <a:r>
              <a:rPr sz="1800" spc="-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and </a:t>
            </a:r>
            <a:r>
              <a:rPr sz="1800" b="1" spc="-10" dirty="0">
                <a:solidFill>
                  <a:srgbClr val="595959"/>
                </a:solidFill>
                <a:latin typeface="Arial"/>
                <a:cs typeface="Arial"/>
              </a:rPr>
              <a:t>training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94588" y="1503924"/>
            <a:ext cx="4182712" cy="3114781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/>
              <a:t>Asynchronous</a:t>
            </a:r>
            <a:r>
              <a:rPr spc="-5" dirty="0"/>
              <a:t> </a:t>
            </a:r>
            <a:r>
              <a:rPr dirty="0"/>
              <a:t>Gradient</a:t>
            </a:r>
            <a:r>
              <a:rPr spc="-5" dirty="0"/>
              <a:t> </a:t>
            </a:r>
            <a:r>
              <a:rPr spc="-10" dirty="0"/>
              <a:t>Descent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5818" y="1335075"/>
            <a:ext cx="8430507" cy="2833503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950" dirty="0">
                <a:solidFill>
                  <a:srgbClr val="222222"/>
                </a:solidFill>
              </a:rPr>
              <a:t>What’s</a:t>
            </a:r>
            <a:r>
              <a:rPr sz="1950" spc="40" dirty="0">
                <a:solidFill>
                  <a:srgbClr val="222222"/>
                </a:solidFill>
              </a:rPr>
              <a:t> </a:t>
            </a:r>
            <a:r>
              <a:rPr sz="1950" dirty="0">
                <a:solidFill>
                  <a:srgbClr val="222222"/>
                </a:solidFill>
              </a:rPr>
              <a:t>wrong</a:t>
            </a:r>
            <a:r>
              <a:rPr sz="1950" spc="45" dirty="0">
                <a:solidFill>
                  <a:srgbClr val="222222"/>
                </a:solidFill>
              </a:rPr>
              <a:t> </a:t>
            </a:r>
            <a:r>
              <a:rPr sz="1950" dirty="0">
                <a:solidFill>
                  <a:srgbClr val="222222"/>
                </a:solidFill>
              </a:rPr>
              <a:t>with</a:t>
            </a:r>
            <a:r>
              <a:rPr sz="1950" spc="45" dirty="0">
                <a:solidFill>
                  <a:srgbClr val="222222"/>
                </a:solidFill>
              </a:rPr>
              <a:t> </a:t>
            </a:r>
            <a:r>
              <a:rPr sz="1950" dirty="0">
                <a:solidFill>
                  <a:srgbClr val="222222"/>
                </a:solidFill>
              </a:rPr>
              <a:t>cloud-based</a:t>
            </a:r>
            <a:r>
              <a:rPr sz="1950" spc="45" dirty="0">
                <a:solidFill>
                  <a:srgbClr val="222222"/>
                </a:solidFill>
              </a:rPr>
              <a:t> </a:t>
            </a:r>
            <a:r>
              <a:rPr sz="1950" spc="-10" dirty="0">
                <a:solidFill>
                  <a:srgbClr val="222222"/>
                </a:solidFill>
              </a:rPr>
              <a:t>training?</a:t>
            </a:r>
            <a:endParaRPr sz="1950"/>
          </a:p>
        </p:txBody>
      </p:sp>
      <p:sp>
        <p:nvSpPr>
          <p:cNvPr id="3" name="object 3"/>
          <p:cNvSpPr txBox="1"/>
          <p:nvPr/>
        </p:nvSpPr>
        <p:spPr>
          <a:xfrm>
            <a:off x="384725" y="1175208"/>
            <a:ext cx="7524750" cy="9721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00"/>
              </a:spcBef>
            </a:pP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The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biggest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obstacle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to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using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advanced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data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analysis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isn’t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skill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base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 or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technology;</a:t>
            </a:r>
            <a:r>
              <a:rPr sz="1800" spc="-3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it’s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plain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old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access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to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the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data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---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Edd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Wilder-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James,</a:t>
            </a:r>
            <a:r>
              <a:rPr sz="1800" spc="-2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Harvard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Business</a:t>
            </a:r>
            <a:r>
              <a:rPr sz="1800" spc="-4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Review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55960" y="2125221"/>
            <a:ext cx="6007989" cy="2741904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68875" y="1605150"/>
            <a:ext cx="6363423" cy="353834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/>
              <a:t>Two</a:t>
            </a:r>
            <a:r>
              <a:rPr spc="-75" dirty="0"/>
              <a:t> </a:t>
            </a:r>
            <a:r>
              <a:rPr dirty="0"/>
              <a:t>Main</a:t>
            </a:r>
            <a:r>
              <a:rPr spc="-75" dirty="0"/>
              <a:t> </a:t>
            </a:r>
            <a:r>
              <a:rPr spc="-10" dirty="0"/>
              <a:t>Problems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37199" y="1175208"/>
            <a:ext cx="4241800" cy="656590"/>
          </a:xfrm>
          <a:prstGeom prst="rect">
            <a:avLst/>
          </a:prstGeom>
        </p:spPr>
        <p:txBody>
          <a:bodyPr vert="horz" wrap="square" lIns="0" tIns="53340" rIns="0" bIns="0" rtlCol="0">
            <a:spAutoFit/>
          </a:bodyPr>
          <a:lstStyle/>
          <a:p>
            <a:pPr marL="316865" indent="-304800">
              <a:lnSpc>
                <a:spcPct val="100000"/>
              </a:lnSpc>
              <a:spcBef>
                <a:spcPts val="420"/>
              </a:spcBef>
              <a:buChar char="-"/>
              <a:tabLst>
                <a:tab pos="316865" algn="l"/>
                <a:tab pos="317500" algn="l"/>
              </a:tabLst>
            </a:pP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Privacy: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 photo/password/url/messages</a:t>
            </a:r>
            <a:endParaRPr sz="1800">
              <a:latin typeface="Arial"/>
              <a:cs typeface="Arial"/>
            </a:endParaRPr>
          </a:p>
          <a:p>
            <a:pPr marL="316865" indent="-304800">
              <a:lnSpc>
                <a:spcPct val="100000"/>
              </a:lnSpc>
              <a:spcBef>
                <a:spcPts val="325"/>
              </a:spcBef>
              <a:buChar char="-"/>
              <a:tabLst>
                <a:tab pos="316865" algn="l"/>
                <a:tab pos="317500" algn="l"/>
              </a:tabLst>
            </a:pP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Network</a:t>
            </a:r>
            <a:r>
              <a:rPr sz="1800" spc="-4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Overhead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361161" y="1552041"/>
            <a:ext cx="2527249" cy="2039433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484500" y="2618788"/>
            <a:ext cx="255143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latin typeface="Arial"/>
                <a:cs typeface="Arial"/>
              </a:rPr>
              <a:t>Solution:</a:t>
            </a:r>
            <a:r>
              <a:rPr sz="1400" b="1" spc="-20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train</a:t>
            </a:r>
            <a:r>
              <a:rPr sz="1400" b="1" spc="-20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a</a:t>
            </a:r>
            <a:r>
              <a:rPr sz="1400" b="1" spc="-20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model</a:t>
            </a:r>
            <a:r>
              <a:rPr sz="1400" b="1" spc="-20" dirty="0">
                <a:latin typeface="Arial"/>
                <a:cs typeface="Arial"/>
              </a:rPr>
              <a:t> </a:t>
            </a:r>
            <a:r>
              <a:rPr sz="1400" b="1" spc="-10" dirty="0">
                <a:latin typeface="Arial"/>
                <a:cs typeface="Arial"/>
              </a:rPr>
              <a:t>locally </a:t>
            </a:r>
            <a:r>
              <a:rPr sz="1400" b="1" dirty="0">
                <a:latin typeface="Arial"/>
                <a:cs typeface="Arial"/>
              </a:rPr>
              <a:t>and</a:t>
            </a:r>
            <a:r>
              <a:rPr sz="1400" b="1" spc="-20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upload</a:t>
            </a:r>
            <a:r>
              <a:rPr sz="1400" b="1" spc="-20" dirty="0">
                <a:latin typeface="Arial"/>
                <a:cs typeface="Arial"/>
              </a:rPr>
              <a:t> </a:t>
            </a:r>
            <a:r>
              <a:rPr sz="1400" b="1" dirty="0">
                <a:latin typeface="Arial"/>
                <a:cs typeface="Arial"/>
              </a:rPr>
              <a:t>the</a:t>
            </a:r>
            <a:r>
              <a:rPr sz="1400" b="1" spc="-15" dirty="0">
                <a:latin typeface="Arial"/>
                <a:cs typeface="Arial"/>
              </a:rPr>
              <a:t> </a:t>
            </a:r>
            <a:r>
              <a:rPr sz="1400" b="1" spc="-20" dirty="0">
                <a:latin typeface="Arial"/>
                <a:cs typeface="Arial"/>
              </a:rPr>
              <a:t>model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-10" dirty="0"/>
              <a:t>Example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84725" y="1216355"/>
            <a:ext cx="21799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Next</a:t>
            </a:r>
            <a:r>
              <a:rPr sz="1800" spc="-4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Word</a:t>
            </a:r>
            <a:r>
              <a:rPr sz="1800" spc="-3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Prediction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97678" y="1869818"/>
            <a:ext cx="8146321" cy="3189607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/>
              <a:t>Federated</a:t>
            </a:r>
            <a:r>
              <a:rPr spc="-40" dirty="0"/>
              <a:t> </a:t>
            </a:r>
            <a:r>
              <a:rPr dirty="0"/>
              <a:t>Learning</a:t>
            </a:r>
            <a:r>
              <a:rPr spc="-35" dirty="0"/>
              <a:t> </a:t>
            </a:r>
            <a:r>
              <a:rPr spc="-10" dirty="0"/>
              <a:t>Overview</a:t>
            </a:r>
          </a:p>
        </p:txBody>
      </p:sp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66035" y="1255374"/>
            <a:ext cx="8366266" cy="3498273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/>
              <a:t>Federated</a:t>
            </a:r>
            <a:r>
              <a:rPr spc="-40" dirty="0"/>
              <a:t> </a:t>
            </a:r>
            <a:r>
              <a:rPr dirty="0"/>
              <a:t>Learning</a:t>
            </a:r>
            <a:r>
              <a:rPr spc="-35" dirty="0"/>
              <a:t> </a:t>
            </a:r>
            <a:r>
              <a:rPr spc="-10" dirty="0"/>
              <a:t>Overview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3807" y="1256690"/>
            <a:ext cx="8343742" cy="3478206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/>
              <a:t>Federated</a:t>
            </a:r>
            <a:r>
              <a:rPr spc="-40" dirty="0"/>
              <a:t> </a:t>
            </a:r>
            <a:r>
              <a:rPr dirty="0"/>
              <a:t>Learning</a:t>
            </a:r>
            <a:r>
              <a:rPr spc="-35" dirty="0"/>
              <a:t> </a:t>
            </a:r>
            <a:r>
              <a:rPr spc="-10" dirty="0"/>
              <a:t>Overview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1692" y="1152475"/>
            <a:ext cx="7902044" cy="3687634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/>
              <a:t>What</a:t>
            </a:r>
            <a:r>
              <a:rPr spc="-20" dirty="0"/>
              <a:t> </a:t>
            </a:r>
            <a:r>
              <a:rPr dirty="0"/>
              <a:t>is</a:t>
            </a:r>
            <a:r>
              <a:rPr spc="-20" dirty="0"/>
              <a:t> </a:t>
            </a:r>
            <a:r>
              <a:rPr dirty="0"/>
              <a:t>Federated</a:t>
            </a:r>
            <a:r>
              <a:rPr spc="-20" dirty="0"/>
              <a:t> </a:t>
            </a:r>
            <a:r>
              <a:rPr spc="-10" dirty="0"/>
              <a:t>Learning?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Federated</a:t>
            </a:r>
            <a:r>
              <a:rPr spc="-35" dirty="0"/>
              <a:t> </a:t>
            </a:r>
            <a:r>
              <a:rPr dirty="0"/>
              <a:t>Learning</a:t>
            </a:r>
            <a:r>
              <a:rPr spc="-20" dirty="0"/>
              <a:t> </a:t>
            </a:r>
            <a:r>
              <a:rPr dirty="0"/>
              <a:t>is</a:t>
            </a:r>
            <a:r>
              <a:rPr spc="-20" dirty="0"/>
              <a:t> </a:t>
            </a:r>
            <a:r>
              <a:rPr dirty="0"/>
              <a:t>a</a:t>
            </a:r>
            <a:r>
              <a:rPr spc="-25" dirty="0"/>
              <a:t> </a:t>
            </a:r>
            <a:r>
              <a:rPr dirty="0"/>
              <a:t>kind</a:t>
            </a:r>
            <a:r>
              <a:rPr spc="-20" dirty="0"/>
              <a:t> </a:t>
            </a:r>
            <a:r>
              <a:rPr dirty="0"/>
              <a:t>of</a:t>
            </a:r>
            <a:r>
              <a:rPr spc="-20" dirty="0"/>
              <a:t> </a:t>
            </a:r>
            <a:r>
              <a:rPr dirty="0"/>
              <a:t>distributed</a:t>
            </a:r>
            <a:r>
              <a:rPr spc="-20" dirty="0"/>
              <a:t> </a:t>
            </a:r>
            <a:r>
              <a:rPr spc="-10" dirty="0"/>
              <a:t>learning</a:t>
            </a:r>
          </a:p>
          <a:p>
            <a:pPr marL="12700">
              <a:lnSpc>
                <a:spcPct val="100000"/>
              </a:lnSpc>
              <a:spcBef>
                <a:spcPts val="1525"/>
              </a:spcBef>
            </a:pPr>
            <a:r>
              <a:rPr dirty="0"/>
              <a:t>How</a:t>
            </a:r>
            <a:r>
              <a:rPr spc="-35" dirty="0"/>
              <a:t> </a:t>
            </a:r>
            <a:r>
              <a:rPr dirty="0"/>
              <a:t>does</a:t>
            </a:r>
            <a:r>
              <a:rPr spc="-35" dirty="0"/>
              <a:t> </a:t>
            </a:r>
            <a:r>
              <a:rPr dirty="0"/>
              <a:t>Federated</a:t>
            </a:r>
            <a:r>
              <a:rPr spc="-35" dirty="0"/>
              <a:t> </a:t>
            </a:r>
            <a:r>
              <a:rPr dirty="0"/>
              <a:t>Learning</a:t>
            </a:r>
            <a:r>
              <a:rPr spc="-35" dirty="0"/>
              <a:t> </a:t>
            </a:r>
            <a:r>
              <a:rPr dirty="0"/>
              <a:t>different</a:t>
            </a:r>
            <a:r>
              <a:rPr spc="-35" dirty="0"/>
              <a:t> </a:t>
            </a:r>
            <a:r>
              <a:rPr dirty="0"/>
              <a:t>from</a:t>
            </a:r>
            <a:r>
              <a:rPr spc="-35" dirty="0"/>
              <a:t> </a:t>
            </a:r>
            <a:r>
              <a:rPr dirty="0"/>
              <a:t>traditional</a:t>
            </a:r>
            <a:r>
              <a:rPr spc="-35" dirty="0"/>
              <a:t> </a:t>
            </a:r>
            <a:r>
              <a:rPr dirty="0"/>
              <a:t>distributed</a:t>
            </a:r>
            <a:r>
              <a:rPr spc="-30" dirty="0"/>
              <a:t> </a:t>
            </a:r>
            <a:r>
              <a:rPr spc="-10" dirty="0"/>
              <a:t>learning?</a:t>
            </a:r>
          </a:p>
          <a:p>
            <a:pPr marL="469265" indent="-419100">
              <a:lnSpc>
                <a:spcPct val="100000"/>
              </a:lnSpc>
              <a:spcBef>
                <a:spcPts val="1520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dirty="0"/>
              <a:t>Users</a:t>
            </a:r>
            <a:r>
              <a:rPr spc="-35" dirty="0"/>
              <a:t> </a:t>
            </a:r>
            <a:r>
              <a:rPr dirty="0"/>
              <a:t>have</a:t>
            </a:r>
            <a:r>
              <a:rPr spc="-20" dirty="0"/>
              <a:t> </a:t>
            </a:r>
            <a:r>
              <a:rPr dirty="0"/>
              <a:t>control</a:t>
            </a:r>
            <a:r>
              <a:rPr spc="-20" dirty="0"/>
              <a:t> </a:t>
            </a:r>
            <a:r>
              <a:rPr dirty="0"/>
              <a:t>over</a:t>
            </a:r>
            <a:r>
              <a:rPr spc="-20" dirty="0"/>
              <a:t> </a:t>
            </a:r>
            <a:r>
              <a:rPr dirty="0"/>
              <a:t>their</a:t>
            </a:r>
            <a:r>
              <a:rPr spc="-20" dirty="0"/>
              <a:t> </a:t>
            </a:r>
            <a:r>
              <a:rPr dirty="0"/>
              <a:t>device</a:t>
            </a:r>
            <a:r>
              <a:rPr spc="-20" dirty="0"/>
              <a:t> </a:t>
            </a:r>
            <a:r>
              <a:rPr dirty="0"/>
              <a:t>and</a:t>
            </a:r>
            <a:r>
              <a:rPr spc="-20" dirty="0"/>
              <a:t> </a:t>
            </a:r>
            <a:r>
              <a:rPr spc="-10" dirty="0"/>
              <a:t>data.</a:t>
            </a:r>
          </a:p>
          <a:p>
            <a:pPr marL="469265" indent="-419100">
              <a:lnSpc>
                <a:spcPct val="100000"/>
              </a:lnSpc>
              <a:spcBef>
                <a:spcPts val="325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dirty="0"/>
              <a:t>Worker</a:t>
            </a:r>
            <a:r>
              <a:rPr spc="-45" dirty="0"/>
              <a:t> </a:t>
            </a:r>
            <a:r>
              <a:rPr dirty="0"/>
              <a:t>nodes</a:t>
            </a:r>
            <a:r>
              <a:rPr spc="-35" dirty="0"/>
              <a:t> </a:t>
            </a:r>
            <a:r>
              <a:rPr dirty="0"/>
              <a:t>are</a:t>
            </a:r>
            <a:r>
              <a:rPr spc="-30" dirty="0"/>
              <a:t> </a:t>
            </a:r>
            <a:r>
              <a:rPr spc="-10" dirty="0"/>
              <a:t>unstable.</a:t>
            </a:r>
          </a:p>
          <a:p>
            <a:pPr marL="469265" indent="-419100">
              <a:lnSpc>
                <a:spcPct val="100000"/>
              </a:lnSpc>
              <a:spcBef>
                <a:spcPts val="325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b="1" dirty="0">
                <a:latin typeface="Arial"/>
                <a:cs typeface="Arial"/>
              </a:rPr>
              <a:t>Communication</a:t>
            </a:r>
            <a:r>
              <a:rPr b="1" spc="-40" dirty="0">
                <a:latin typeface="Arial"/>
                <a:cs typeface="Arial"/>
              </a:rPr>
              <a:t> </a:t>
            </a:r>
            <a:r>
              <a:rPr b="1" dirty="0">
                <a:latin typeface="Arial"/>
                <a:cs typeface="Arial"/>
              </a:rPr>
              <a:t>cost</a:t>
            </a:r>
            <a:r>
              <a:rPr b="1" spc="-30" dirty="0">
                <a:latin typeface="Arial"/>
                <a:cs typeface="Arial"/>
              </a:rPr>
              <a:t> </a:t>
            </a:r>
            <a:r>
              <a:rPr b="1" dirty="0">
                <a:latin typeface="Arial"/>
                <a:cs typeface="Arial"/>
              </a:rPr>
              <a:t>is</a:t>
            </a:r>
            <a:r>
              <a:rPr b="1" spc="-30" dirty="0">
                <a:latin typeface="Arial"/>
                <a:cs typeface="Arial"/>
              </a:rPr>
              <a:t> </a:t>
            </a:r>
            <a:r>
              <a:rPr b="1" dirty="0">
                <a:latin typeface="Arial"/>
                <a:cs typeface="Arial"/>
              </a:rPr>
              <a:t>higher</a:t>
            </a:r>
            <a:r>
              <a:rPr b="1" spc="-30" dirty="0">
                <a:latin typeface="Arial"/>
                <a:cs typeface="Arial"/>
              </a:rPr>
              <a:t> </a:t>
            </a:r>
            <a:r>
              <a:rPr b="1" dirty="0">
                <a:latin typeface="Arial"/>
                <a:cs typeface="Arial"/>
              </a:rPr>
              <a:t>than</a:t>
            </a:r>
            <a:r>
              <a:rPr b="1" spc="-30" dirty="0">
                <a:latin typeface="Arial"/>
                <a:cs typeface="Arial"/>
              </a:rPr>
              <a:t> </a:t>
            </a:r>
            <a:r>
              <a:rPr b="1" dirty="0">
                <a:latin typeface="Arial"/>
                <a:cs typeface="Arial"/>
              </a:rPr>
              <a:t>computation</a:t>
            </a:r>
            <a:r>
              <a:rPr b="1" spc="-30" dirty="0">
                <a:latin typeface="Arial"/>
                <a:cs typeface="Arial"/>
              </a:rPr>
              <a:t> </a:t>
            </a:r>
            <a:r>
              <a:rPr b="1" spc="-10" dirty="0">
                <a:latin typeface="Arial"/>
                <a:cs typeface="Arial"/>
              </a:rPr>
              <a:t>cost.</a:t>
            </a:r>
          </a:p>
          <a:p>
            <a:pPr marL="469265" marR="229235" indent="-419100">
              <a:lnSpc>
                <a:spcPct val="114999"/>
              </a:lnSpc>
              <a:buAutoNum type="arabicPeriod"/>
              <a:tabLst>
                <a:tab pos="469265" algn="l"/>
                <a:tab pos="469900" algn="l"/>
              </a:tabLst>
            </a:pPr>
            <a:r>
              <a:rPr dirty="0"/>
              <a:t>Data</a:t>
            </a:r>
            <a:r>
              <a:rPr spc="-30" dirty="0"/>
              <a:t> </a:t>
            </a:r>
            <a:r>
              <a:rPr dirty="0"/>
              <a:t>stored</a:t>
            </a:r>
            <a:r>
              <a:rPr spc="-15" dirty="0"/>
              <a:t> </a:t>
            </a:r>
            <a:r>
              <a:rPr dirty="0"/>
              <a:t>on</a:t>
            </a:r>
            <a:r>
              <a:rPr spc="-20" dirty="0"/>
              <a:t> </a:t>
            </a:r>
            <a:r>
              <a:rPr dirty="0"/>
              <a:t>worker</a:t>
            </a:r>
            <a:r>
              <a:rPr spc="-15" dirty="0"/>
              <a:t> </a:t>
            </a:r>
            <a:r>
              <a:rPr dirty="0"/>
              <a:t>nodes</a:t>
            </a:r>
            <a:r>
              <a:rPr spc="-20" dirty="0"/>
              <a:t> </a:t>
            </a:r>
            <a:r>
              <a:rPr dirty="0"/>
              <a:t>are</a:t>
            </a:r>
            <a:r>
              <a:rPr spc="-15" dirty="0"/>
              <a:t> </a:t>
            </a:r>
            <a:r>
              <a:rPr dirty="0"/>
              <a:t>not</a:t>
            </a:r>
            <a:r>
              <a:rPr spc="-20" dirty="0"/>
              <a:t> </a:t>
            </a:r>
            <a:r>
              <a:rPr dirty="0"/>
              <a:t>IID</a:t>
            </a:r>
            <a:r>
              <a:rPr spc="-15" dirty="0"/>
              <a:t> </a:t>
            </a:r>
            <a:r>
              <a:rPr dirty="0"/>
              <a:t>(independent</a:t>
            </a:r>
            <a:r>
              <a:rPr spc="-20" dirty="0"/>
              <a:t> </a:t>
            </a:r>
            <a:r>
              <a:rPr dirty="0"/>
              <a:t>and</a:t>
            </a:r>
            <a:r>
              <a:rPr spc="-15" dirty="0"/>
              <a:t> </a:t>
            </a:r>
            <a:r>
              <a:rPr spc="-10" dirty="0"/>
              <a:t>identically distributed)</a:t>
            </a:r>
            <a:r>
              <a:rPr lang="en-US" spc="-10" dirty="0"/>
              <a:t> (i.e. some nodes can contribute a lot more than others)</a:t>
            </a:r>
            <a:endParaRPr spc="-10" dirty="0"/>
          </a:p>
          <a:p>
            <a:pPr marL="469265" indent="-419100">
              <a:lnSpc>
                <a:spcPct val="100000"/>
              </a:lnSpc>
              <a:spcBef>
                <a:spcPts val="325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dirty="0"/>
              <a:t>The</a:t>
            </a:r>
            <a:r>
              <a:rPr spc="-30" dirty="0"/>
              <a:t> </a:t>
            </a:r>
            <a:r>
              <a:rPr dirty="0"/>
              <a:t>amount</a:t>
            </a:r>
            <a:r>
              <a:rPr spc="-15" dirty="0"/>
              <a:t> </a:t>
            </a:r>
            <a:r>
              <a:rPr dirty="0"/>
              <a:t>of</a:t>
            </a:r>
            <a:r>
              <a:rPr spc="-15" dirty="0"/>
              <a:t> </a:t>
            </a:r>
            <a:r>
              <a:rPr dirty="0"/>
              <a:t>data</a:t>
            </a:r>
            <a:r>
              <a:rPr spc="-15" dirty="0"/>
              <a:t> </a:t>
            </a:r>
            <a:r>
              <a:rPr dirty="0"/>
              <a:t>on</a:t>
            </a:r>
            <a:r>
              <a:rPr spc="-15" dirty="0"/>
              <a:t> </a:t>
            </a:r>
            <a:r>
              <a:rPr dirty="0"/>
              <a:t>each</a:t>
            </a:r>
            <a:r>
              <a:rPr spc="-15" dirty="0"/>
              <a:t> </a:t>
            </a:r>
            <a:r>
              <a:rPr dirty="0"/>
              <a:t>node</a:t>
            </a:r>
            <a:r>
              <a:rPr spc="-15" dirty="0"/>
              <a:t> </a:t>
            </a:r>
            <a:r>
              <a:rPr dirty="0"/>
              <a:t>is</a:t>
            </a:r>
            <a:r>
              <a:rPr spc="-15" dirty="0"/>
              <a:t> </a:t>
            </a:r>
            <a:r>
              <a:rPr dirty="0"/>
              <a:t>severely</a:t>
            </a:r>
            <a:r>
              <a:rPr spc="-15" dirty="0"/>
              <a:t> </a:t>
            </a:r>
            <a:r>
              <a:rPr spc="-10" dirty="0"/>
              <a:t>imbalance.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/>
              <a:t>Distributed</a:t>
            </a:r>
            <a:r>
              <a:rPr spc="-30" dirty="0"/>
              <a:t> </a:t>
            </a:r>
            <a:r>
              <a:rPr spc="-25" dirty="0"/>
              <a:t>ML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67231" y="1223063"/>
            <a:ext cx="8922385" cy="3613150"/>
            <a:chOff x="167231" y="1223063"/>
            <a:chExt cx="8922385" cy="361315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7231" y="1223063"/>
              <a:ext cx="3869618" cy="331856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36840" y="1253394"/>
              <a:ext cx="5052335" cy="358264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/>
              <a:t>Distributed</a:t>
            </a:r>
            <a:r>
              <a:rPr spc="-30" dirty="0"/>
              <a:t> </a:t>
            </a:r>
            <a:r>
              <a:rPr spc="-25" dirty="0"/>
              <a:t>ML</a:t>
            </a:r>
          </a:p>
        </p:txBody>
      </p:sp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86775" y="1287951"/>
            <a:ext cx="7605477" cy="342993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/>
              <a:t>Basic</a:t>
            </a:r>
            <a:r>
              <a:rPr spc="-10" dirty="0"/>
              <a:t> </a:t>
            </a:r>
            <a:r>
              <a:rPr dirty="0"/>
              <a:t>Procedure</a:t>
            </a:r>
            <a:r>
              <a:rPr spc="-5" dirty="0"/>
              <a:t> </a:t>
            </a:r>
            <a:r>
              <a:rPr dirty="0"/>
              <a:t>of</a:t>
            </a:r>
            <a:r>
              <a:rPr spc="-10" dirty="0"/>
              <a:t> </a:t>
            </a:r>
            <a:r>
              <a:rPr dirty="0"/>
              <a:t>Machine</a:t>
            </a:r>
            <a:r>
              <a:rPr spc="-5" dirty="0"/>
              <a:t> </a:t>
            </a:r>
            <a:r>
              <a:rPr spc="-10" dirty="0"/>
              <a:t>Learning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84725" y="1216355"/>
            <a:ext cx="1409065" cy="767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Basic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Steps: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25"/>
              </a:spcBef>
            </a:pP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3)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b="1" spc="-10" dirty="0">
                <a:solidFill>
                  <a:srgbClr val="595959"/>
                </a:solidFill>
                <a:latin typeface="Arial"/>
                <a:cs typeface="Arial"/>
              </a:rPr>
              <a:t>Prediction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063195" y="1664248"/>
            <a:ext cx="4764405" cy="2815590"/>
            <a:chOff x="4063195" y="1664248"/>
            <a:chExt cx="4764405" cy="281559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888949" y="1664248"/>
              <a:ext cx="3938221" cy="2815226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4067957" y="2273700"/>
              <a:ext cx="774700" cy="149225"/>
            </a:xfrm>
            <a:custGeom>
              <a:avLst/>
              <a:gdLst/>
              <a:ahLst/>
              <a:cxnLst/>
              <a:rect l="l" t="t" r="r" b="b"/>
              <a:pathLst>
                <a:path w="774700" h="149225">
                  <a:moveTo>
                    <a:pt x="700049" y="149099"/>
                  </a:moveTo>
                  <a:lnTo>
                    <a:pt x="700049" y="111824"/>
                  </a:lnTo>
                  <a:lnTo>
                    <a:pt x="0" y="111824"/>
                  </a:lnTo>
                  <a:lnTo>
                    <a:pt x="0" y="37274"/>
                  </a:lnTo>
                  <a:lnTo>
                    <a:pt x="700049" y="37274"/>
                  </a:lnTo>
                  <a:lnTo>
                    <a:pt x="700049" y="0"/>
                  </a:lnTo>
                  <a:lnTo>
                    <a:pt x="774599" y="74549"/>
                  </a:lnTo>
                  <a:lnTo>
                    <a:pt x="700049" y="149099"/>
                  </a:lnTo>
                  <a:close/>
                </a:path>
              </a:pathLst>
            </a:custGeom>
            <a:solidFill>
              <a:srgbClr val="EEEE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067957" y="2273700"/>
              <a:ext cx="774700" cy="149225"/>
            </a:xfrm>
            <a:custGeom>
              <a:avLst/>
              <a:gdLst/>
              <a:ahLst/>
              <a:cxnLst/>
              <a:rect l="l" t="t" r="r" b="b"/>
              <a:pathLst>
                <a:path w="774700" h="149225">
                  <a:moveTo>
                    <a:pt x="0" y="37274"/>
                  </a:moveTo>
                  <a:lnTo>
                    <a:pt x="700049" y="37274"/>
                  </a:lnTo>
                  <a:lnTo>
                    <a:pt x="700049" y="0"/>
                  </a:lnTo>
                  <a:lnTo>
                    <a:pt x="774599" y="74549"/>
                  </a:lnTo>
                  <a:lnTo>
                    <a:pt x="700049" y="149099"/>
                  </a:lnTo>
                  <a:lnTo>
                    <a:pt x="700049" y="111824"/>
                  </a:lnTo>
                  <a:lnTo>
                    <a:pt x="0" y="111824"/>
                  </a:lnTo>
                  <a:lnTo>
                    <a:pt x="0" y="37274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245348" y="1829299"/>
            <a:ext cx="1488174" cy="1484899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09151" y="2066479"/>
            <a:ext cx="668724" cy="891400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29517" y="3258849"/>
            <a:ext cx="792338" cy="855743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325150" y="4072525"/>
            <a:ext cx="6329045" cy="9734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843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"/>
                <a:cs typeface="Arial"/>
              </a:rPr>
              <a:t>Ethanol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sensor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400" spc="-10" dirty="0">
                <a:latin typeface="Arial"/>
                <a:cs typeface="Arial"/>
              </a:rPr>
              <a:t>Reference: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400" spc="-10" dirty="0">
                <a:latin typeface="Arial"/>
                <a:cs typeface="Arial"/>
              </a:rPr>
              <a:t>https://towardsdatascience.com/the-7-steps-of-machine-learning-2877d7e5548e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1623687" y="2418037"/>
            <a:ext cx="496570" cy="158750"/>
            <a:chOff x="1623687" y="2418037"/>
            <a:chExt cx="496570" cy="158750"/>
          </a:xfrm>
        </p:grpSpPr>
        <p:sp>
          <p:nvSpPr>
            <p:cNvPr id="13" name="object 13"/>
            <p:cNvSpPr/>
            <p:nvPr/>
          </p:nvSpPr>
          <p:spPr>
            <a:xfrm>
              <a:off x="1628450" y="2422799"/>
              <a:ext cx="487045" cy="149225"/>
            </a:xfrm>
            <a:custGeom>
              <a:avLst/>
              <a:gdLst/>
              <a:ahLst/>
              <a:cxnLst/>
              <a:rect l="l" t="t" r="r" b="b"/>
              <a:pathLst>
                <a:path w="487044" h="149225">
                  <a:moveTo>
                    <a:pt x="412049" y="149099"/>
                  </a:moveTo>
                  <a:lnTo>
                    <a:pt x="412049" y="111824"/>
                  </a:lnTo>
                  <a:lnTo>
                    <a:pt x="0" y="111824"/>
                  </a:lnTo>
                  <a:lnTo>
                    <a:pt x="0" y="37274"/>
                  </a:lnTo>
                  <a:lnTo>
                    <a:pt x="412049" y="37274"/>
                  </a:lnTo>
                  <a:lnTo>
                    <a:pt x="412049" y="0"/>
                  </a:lnTo>
                  <a:lnTo>
                    <a:pt x="486599" y="74549"/>
                  </a:lnTo>
                  <a:lnTo>
                    <a:pt x="412049" y="149099"/>
                  </a:lnTo>
                  <a:close/>
                </a:path>
              </a:pathLst>
            </a:custGeom>
            <a:solidFill>
              <a:srgbClr val="EEEE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628450" y="2422799"/>
              <a:ext cx="487045" cy="149225"/>
            </a:xfrm>
            <a:custGeom>
              <a:avLst/>
              <a:gdLst/>
              <a:ahLst/>
              <a:cxnLst/>
              <a:rect l="l" t="t" r="r" b="b"/>
              <a:pathLst>
                <a:path w="487044" h="149225">
                  <a:moveTo>
                    <a:pt x="0" y="37274"/>
                  </a:moveTo>
                  <a:lnTo>
                    <a:pt x="412049" y="37274"/>
                  </a:lnTo>
                  <a:lnTo>
                    <a:pt x="412049" y="0"/>
                  </a:lnTo>
                  <a:lnTo>
                    <a:pt x="486599" y="74549"/>
                  </a:lnTo>
                  <a:lnTo>
                    <a:pt x="412049" y="149099"/>
                  </a:lnTo>
                  <a:lnTo>
                    <a:pt x="412049" y="111824"/>
                  </a:lnTo>
                  <a:lnTo>
                    <a:pt x="0" y="111824"/>
                  </a:lnTo>
                  <a:lnTo>
                    <a:pt x="0" y="37274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5" name="object 15"/>
          <p:cNvGrpSpPr/>
          <p:nvPr/>
        </p:nvGrpSpPr>
        <p:grpSpPr>
          <a:xfrm>
            <a:off x="1623687" y="3667587"/>
            <a:ext cx="496570" cy="158750"/>
            <a:chOff x="1623687" y="3667587"/>
            <a:chExt cx="496570" cy="158750"/>
          </a:xfrm>
        </p:grpSpPr>
        <p:sp>
          <p:nvSpPr>
            <p:cNvPr id="16" name="object 16"/>
            <p:cNvSpPr/>
            <p:nvPr/>
          </p:nvSpPr>
          <p:spPr>
            <a:xfrm>
              <a:off x="1628450" y="3672349"/>
              <a:ext cx="487045" cy="149225"/>
            </a:xfrm>
            <a:custGeom>
              <a:avLst/>
              <a:gdLst/>
              <a:ahLst/>
              <a:cxnLst/>
              <a:rect l="l" t="t" r="r" b="b"/>
              <a:pathLst>
                <a:path w="487044" h="149225">
                  <a:moveTo>
                    <a:pt x="412049" y="149099"/>
                  </a:moveTo>
                  <a:lnTo>
                    <a:pt x="412049" y="111824"/>
                  </a:lnTo>
                  <a:lnTo>
                    <a:pt x="0" y="111824"/>
                  </a:lnTo>
                  <a:lnTo>
                    <a:pt x="0" y="37274"/>
                  </a:lnTo>
                  <a:lnTo>
                    <a:pt x="412049" y="37274"/>
                  </a:lnTo>
                  <a:lnTo>
                    <a:pt x="412049" y="0"/>
                  </a:lnTo>
                  <a:lnTo>
                    <a:pt x="486599" y="74549"/>
                  </a:lnTo>
                  <a:lnTo>
                    <a:pt x="412049" y="149099"/>
                  </a:lnTo>
                  <a:close/>
                </a:path>
              </a:pathLst>
            </a:custGeom>
            <a:solidFill>
              <a:srgbClr val="EEEE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628450" y="3672349"/>
              <a:ext cx="487045" cy="149225"/>
            </a:xfrm>
            <a:custGeom>
              <a:avLst/>
              <a:gdLst/>
              <a:ahLst/>
              <a:cxnLst/>
              <a:rect l="l" t="t" r="r" b="b"/>
              <a:pathLst>
                <a:path w="487044" h="149225">
                  <a:moveTo>
                    <a:pt x="0" y="37274"/>
                  </a:moveTo>
                  <a:lnTo>
                    <a:pt x="412049" y="37274"/>
                  </a:lnTo>
                  <a:lnTo>
                    <a:pt x="412049" y="0"/>
                  </a:lnTo>
                  <a:lnTo>
                    <a:pt x="486599" y="74549"/>
                  </a:lnTo>
                  <a:lnTo>
                    <a:pt x="412049" y="149099"/>
                  </a:lnTo>
                  <a:lnTo>
                    <a:pt x="412049" y="111824"/>
                  </a:lnTo>
                  <a:lnTo>
                    <a:pt x="0" y="111824"/>
                  </a:lnTo>
                  <a:lnTo>
                    <a:pt x="0" y="37274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8" name="object 1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552562" y="3429512"/>
            <a:ext cx="774499" cy="844037"/>
          </a:xfrm>
          <a:prstGeom prst="rect">
            <a:avLst/>
          </a:prstGeom>
        </p:spPr>
      </p:pic>
      <p:grpSp>
        <p:nvGrpSpPr>
          <p:cNvPr id="19" name="object 19"/>
          <p:cNvGrpSpPr/>
          <p:nvPr/>
        </p:nvGrpSpPr>
        <p:grpSpPr>
          <a:xfrm>
            <a:off x="3791239" y="2458085"/>
            <a:ext cx="1065530" cy="1602740"/>
            <a:chOff x="3791239" y="2458085"/>
            <a:chExt cx="1065530" cy="1602740"/>
          </a:xfrm>
        </p:grpSpPr>
        <p:sp>
          <p:nvSpPr>
            <p:cNvPr id="20" name="object 20"/>
            <p:cNvSpPr/>
            <p:nvPr/>
          </p:nvSpPr>
          <p:spPr>
            <a:xfrm>
              <a:off x="3796001" y="2462847"/>
              <a:ext cx="1056005" cy="1593215"/>
            </a:xfrm>
            <a:custGeom>
              <a:avLst/>
              <a:gdLst/>
              <a:ahLst/>
              <a:cxnLst/>
              <a:rect l="l" t="t" r="r" b="b"/>
              <a:pathLst>
                <a:path w="1056004" h="1593214">
                  <a:moveTo>
                    <a:pt x="62849" y="1592924"/>
                  </a:moveTo>
                  <a:lnTo>
                    <a:pt x="0" y="1552874"/>
                  </a:lnTo>
                  <a:lnTo>
                    <a:pt x="961375" y="42841"/>
                  </a:lnTo>
                  <a:lnTo>
                    <a:pt x="929950" y="22816"/>
                  </a:lnTo>
                  <a:lnTo>
                    <a:pt x="1032824" y="0"/>
                  </a:lnTo>
                  <a:lnTo>
                    <a:pt x="1055650" y="102916"/>
                  </a:lnTo>
                  <a:lnTo>
                    <a:pt x="1024225" y="82891"/>
                  </a:lnTo>
                  <a:lnTo>
                    <a:pt x="62849" y="1592924"/>
                  </a:lnTo>
                  <a:close/>
                </a:path>
              </a:pathLst>
            </a:custGeom>
            <a:solidFill>
              <a:srgbClr val="EEEE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3796001" y="2462847"/>
              <a:ext cx="1056005" cy="1593215"/>
            </a:xfrm>
            <a:custGeom>
              <a:avLst/>
              <a:gdLst/>
              <a:ahLst/>
              <a:cxnLst/>
              <a:rect l="l" t="t" r="r" b="b"/>
              <a:pathLst>
                <a:path w="1056004" h="1593214">
                  <a:moveTo>
                    <a:pt x="0" y="1552874"/>
                  </a:moveTo>
                  <a:lnTo>
                    <a:pt x="961375" y="42841"/>
                  </a:lnTo>
                  <a:lnTo>
                    <a:pt x="929950" y="22816"/>
                  </a:lnTo>
                  <a:lnTo>
                    <a:pt x="1032824" y="0"/>
                  </a:lnTo>
                  <a:lnTo>
                    <a:pt x="1055650" y="102916"/>
                  </a:lnTo>
                  <a:lnTo>
                    <a:pt x="1024225" y="82891"/>
                  </a:lnTo>
                  <a:lnTo>
                    <a:pt x="62849" y="1592924"/>
                  </a:lnTo>
                  <a:lnTo>
                    <a:pt x="0" y="1552874"/>
                  </a:lnTo>
                  <a:close/>
                </a:path>
              </a:pathLst>
            </a:custGeom>
            <a:ln w="9524">
              <a:solidFill>
                <a:srgbClr val="59595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-10" dirty="0"/>
              <a:t>FedAvg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84725" y="1216355"/>
            <a:ext cx="6737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Epoch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67431" y="1412025"/>
            <a:ext cx="7535321" cy="3482454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-10" dirty="0"/>
              <a:t>FedAvg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96766" y="1309503"/>
            <a:ext cx="7225858" cy="3281856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2089084"/>
            <a:ext cx="8943340" cy="2437765"/>
            <a:chOff x="0" y="2089084"/>
            <a:chExt cx="8943340" cy="2437765"/>
          </a:xfrm>
        </p:grpSpPr>
        <p:pic>
          <p:nvPicPr>
            <p:cNvPr id="3" name="object 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04684" y="2089084"/>
              <a:ext cx="4438564" cy="243721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2099716"/>
              <a:ext cx="4509726" cy="2380359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/>
              <a:t>FedAvg</a:t>
            </a:r>
            <a:r>
              <a:rPr spc="-25" dirty="0"/>
              <a:t> </a:t>
            </a:r>
            <a:r>
              <a:rPr dirty="0"/>
              <a:t>Vs.</a:t>
            </a:r>
            <a:r>
              <a:rPr spc="-25" dirty="0"/>
              <a:t> </a:t>
            </a:r>
            <a:r>
              <a:rPr dirty="0"/>
              <a:t>Gradient</a:t>
            </a:r>
            <a:r>
              <a:rPr spc="-25" dirty="0"/>
              <a:t> </a:t>
            </a:r>
            <a:r>
              <a:rPr spc="-10" dirty="0"/>
              <a:t>Descent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97425" y="183200"/>
            <a:ext cx="7661275" cy="315595"/>
          </a:xfrm>
          <a:custGeom>
            <a:avLst/>
            <a:gdLst/>
            <a:ahLst/>
            <a:cxnLst/>
            <a:rect l="l" t="t" r="r" b="b"/>
            <a:pathLst>
              <a:path w="7661275" h="315595">
                <a:moveTo>
                  <a:pt x="7660707" y="315467"/>
                </a:moveTo>
                <a:lnTo>
                  <a:pt x="0" y="315467"/>
                </a:lnTo>
                <a:lnTo>
                  <a:pt x="0" y="0"/>
                </a:lnTo>
                <a:lnTo>
                  <a:pt x="7660707" y="0"/>
                </a:lnTo>
                <a:lnTo>
                  <a:pt x="7660707" y="315467"/>
                </a:lnTo>
                <a:close/>
              </a:path>
            </a:pathLst>
          </a:custGeom>
          <a:solidFill>
            <a:srgbClr val="F9F9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84725" y="159984"/>
            <a:ext cx="7679055" cy="3409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050" spc="85" dirty="0">
                <a:latin typeface="Gill Sans MT"/>
                <a:cs typeface="Gill Sans MT"/>
              </a:rPr>
              <a:t>Federated</a:t>
            </a:r>
            <a:r>
              <a:rPr sz="2050" spc="-50" dirty="0">
                <a:latin typeface="Gill Sans MT"/>
                <a:cs typeface="Gill Sans MT"/>
              </a:rPr>
              <a:t> </a:t>
            </a:r>
            <a:r>
              <a:rPr sz="2050" spc="90" dirty="0">
                <a:latin typeface="Gill Sans MT"/>
                <a:cs typeface="Gill Sans MT"/>
              </a:rPr>
              <a:t>learning:</a:t>
            </a:r>
            <a:r>
              <a:rPr sz="2050" spc="-45" dirty="0">
                <a:latin typeface="Gill Sans MT"/>
                <a:cs typeface="Gill Sans MT"/>
              </a:rPr>
              <a:t> </a:t>
            </a:r>
            <a:r>
              <a:rPr sz="2050" spc="185" dirty="0">
                <a:latin typeface="Gill Sans MT"/>
                <a:cs typeface="Gill Sans MT"/>
              </a:rPr>
              <a:t>Basics</a:t>
            </a:r>
            <a:r>
              <a:rPr sz="2050" spc="-40" dirty="0">
                <a:latin typeface="Gill Sans MT"/>
                <a:cs typeface="Gill Sans MT"/>
              </a:rPr>
              <a:t> </a:t>
            </a:r>
            <a:r>
              <a:rPr sz="2050" spc="150" dirty="0">
                <a:latin typeface="Gill Sans MT"/>
                <a:cs typeface="Gill Sans MT"/>
              </a:rPr>
              <a:t>and</a:t>
            </a:r>
            <a:r>
              <a:rPr sz="2050" spc="-50" dirty="0">
                <a:latin typeface="Gill Sans MT"/>
                <a:cs typeface="Gill Sans MT"/>
              </a:rPr>
              <a:t> </a:t>
            </a:r>
            <a:r>
              <a:rPr sz="2050" spc="105" dirty="0">
                <a:latin typeface="Gill Sans MT"/>
                <a:cs typeface="Gill Sans MT"/>
              </a:rPr>
              <a:t>application</a:t>
            </a:r>
            <a:r>
              <a:rPr sz="2050" spc="-45" dirty="0">
                <a:latin typeface="Gill Sans MT"/>
                <a:cs typeface="Gill Sans MT"/>
              </a:rPr>
              <a:t> </a:t>
            </a:r>
            <a:r>
              <a:rPr sz="2050" dirty="0">
                <a:latin typeface="Gill Sans MT"/>
                <a:cs typeface="Gill Sans MT"/>
              </a:rPr>
              <a:t>to</a:t>
            </a:r>
            <a:r>
              <a:rPr sz="2050" spc="-40" dirty="0">
                <a:latin typeface="Gill Sans MT"/>
                <a:cs typeface="Gill Sans MT"/>
              </a:rPr>
              <a:t> </a:t>
            </a:r>
            <a:r>
              <a:rPr sz="2050" spc="65" dirty="0">
                <a:latin typeface="Gill Sans MT"/>
                <a:cs typeface="Gill Sans MT"/>
              </a:rPr>
              <a:t>the</a:t>
            </a:r>
            <a:r>
              <a:rPr sz="2050" spc="-45" dirty="0">
                <a:latin typeface="Gill Sans MT"/>
                <a:cs typeface="Gill Sans MT"/>
              </a:rPr>
              <a:t> </a:t>
            </a:r>
            <a:r>
              <a:rPr sz="2050" spc="95" dirty="0">
                <a:latin typeface="Gill Sans MT"/>
                <a:cs typeface="Gill Sans MT"/>
              </a:rPr>
              <a:t>mobile</a:t>
            </a:r>
            <a:r>
              <a:rPr sz="2050" spc="-45" dirty="0">
                <a:latin typeface="Gill Sans MT"/>
                <a:cs typeface="Gill Sans MT"/>
              </a:rPr>
              <a:t> </a:t>
            </a:r>
            <a:r>
              <a:rPr sz="2050" spc="60" dirty="0">
                <a:latin typeface="Gill Sans MT"/>
                <a:cs typeface="Gill Sans MT"/>
              </a:rPr>
              <a:t>keyboard</a:t>
            </a:r>
            <a:endParaRPr sz="2050">
              <a:latin typeface="Gill Sans MT"/>
              <a:cs typeface="Gill Sans MT"/>
            </a:endParaRPr>
          </a:p>
        </p:txBody>
      </p:sp>
      <p:pic>
        <p:nvPicPr>
          <p:cNvPr id="4" name="object 4">
            <a:hlinkClick r:id="rId2"/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62680" y="678700"/>
            <a:ext cx="5818644" cy="436394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573017" y="1359242"/>
            <a:ext cx="5724525" cy="3405504"/>
            <a:chOff x="1573017" y="1359242"/>
            <a:chExt cx="5724525" cy="3405504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301388" y="1359242"/>
              <a:ext cx="3995537" cy="52833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4401399" y="1612149"/>
              <a:ext cx="1113790" cy="341630"/>
            </a:xfrm>
            <a:custGeom>
              <a:avLst/>
              <a:gdLst/>
              <a:ahLst/>
              <a:cxnLst/>
              <a:rect l="l" t="t" r="r" b="b"/>
              <a:pathLst>
                <a:path w="1113789" h="341630">
                  <a:moveTo>
                    <a:pt x="0" y="0"/>
                  </a:moveTo>
                  <a:lnTo>
                    <a:pt x="1113299" y="0"/>
                  </a:lnTo>
                  <a:lnTo>
                    <a:pt x="1113299" y="341399"/>
                  </a:lnTo>
                  <a:lnTo>
                    <a:pt x="0" y="341399"/>
                  </a:lnTo>
                  <a:lnTo>
                    <a:pt x="0" y="0"/>
                  </a:lnTo>
                  <a:close/>
                </a:path>
              </a:pathLst>
            </a:custGeom>
            <a:ln w="2857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603346" y="1953549"/>
              <a:ext cx="1355090" cy="490220"/>
            </a:xfrm>
            <a:custGeom>
              <a:avLst/>
              <a:gdLst/>
              <a:ahLst/>
              <a:cxnLst/>
              <a:rect l="l" t="t" r="r" b="b"/>
              <a:pathLst>
                <a:path w="1355089" h="490219">
                  <a:moveTo>
                    <a:pt x="1354702" y="0"/>
                  </a:moveTo>
                  <a:lnTo>
                    <a:pt x="1339268" y="47876"/>
                  </a:lnTo>
                  <a:lnTo>
                    <a:pt x="1295651" y="90182"/>
                  </a:lnTo>
                  <a:lnTo>
                    <a:pt x="1227875" y="127713"/>
                  </a:lnTo>
                  <a:lnTo>
                    <a:pt x="1186186" y="144937"/>
                  </a:lnTo>
                  <a:lnTo>
                    <a:pt x="1139968" y="161266"/>
                  </a:lnTo>
                  <a:lnTo>
                    <a:pt x="1089724" y="176799"/>
                  </a:lnTo>
                  <a:lnTo>
                    <a:pt x="1035956" y="191636"/>
                  </a:lnTo>
                  <a:lnTo>
                    <a:pt x="979169" y="205876"/>
                  </a:lnTo>
                  <a:lnTo>
                    <a:pt x="919865" y="219619"/>
                  </a:lnTo>
                  <a:lnTo>
                    <a:pt x="858549" y="232965"/>
                  </a:lnTo>
                  <a:lnTo>
                    <a:pt x="795722" y="246013"/>
                  </a:lnTo>
                  <a:lnTo>
                    <a:pt x="731889" y="258862"/>
                  </a:lnTo>
                  <a:lnTo>
                    <a:pt x="667552" y="271611"/>
                  </a:lnTo>
                  <a:lnTo>
                    <a:pt x="616059" y="281807"/>
                  </a:lnTo>
                  <a:lnTo>
                    <a:pt x="564824" y="292054"/>
                  </a:lnTo>
                  <a:lnTo>
                    <a:pt x="514103" y="302403"/>
                  </a:lnTo>
                  <a:lnTo>
                    <a:pt x="464156" y="312904"/>
                  </a:lnTo>
                  <a:lnTo>
                    <a:pt x="415240" y="323610"/>
                  </a:lnTo>
                  <a:lnTo>
                    <a:pt x="367612" y="334571"/>
                  </a:lnTo>
                  <a:lnTo>
                    <a:pt x="321530" y="345838"/>
                  </a:lnTo>
                  <a:lnTo>
                    <a:pt x="277251" y="357461"/>
                  </a:lnTo>
                  <a:lnTo>
                    <a:pt x="235035" y="369492"/>
                  </a:lnTo>
                  <a:lnTo>
                    <a:pt x="195137" y="381981"/>
                  </a:lnTo>
                  <a:lnTo>
                    <a:pt x="148919" y="398315"/>
                  </a:lnTo>
                  <a:lnTo>
                    <a:pt x="107230" y="415545"/>
                  </a:lnTo>
                  <a:lnTo>
                    <a:pt x="70574" y="433770"/>
                  </a:lnTo>
                  <a:lnTo>
                    <a:pt x="32599" y="458102"/>
                  </a:lnTo>
                  <a:lnTo>
                    <a:pt x="4256" y="484338"/>
                  </a:lnTo>
                  <a:lnTo>
                    <a:pt x="1989" y="487073"/>
                  </a:lnTo>
                  <a:lnTo>
                    <a:pt x="0" y="489614"/>
                  </a:lnTo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73017" y="2523450"/>
              <a:ext cx="4128033" cy="2240746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3588524" y="2437770"/>
              <a:ext cx="29845" cy="46355"/>
            </a:xfrm>
            <a:custGeom>
              <a:avLst/>
              <a:gdLst/>
              <a:ahLst/>
              <a:cxnLst/>
              <a:rect l="l" t="t" r="r" b="b"/>
              <a:pathLst>
                <a:path w="29845" h="46355">
                  <a:moveTo>
                    <a:pt x="0" y="45999"/>
                  </a:moveTo>
                  <a:lnTo>
                    <a:pt x="43" y="0"/>
                  </a:lnTo>
                  <a:lnTo>
                    <a:pt x="29601" y="10789"/>
                  </a:lnTo>
                  <a:lnTo>
                    <a:pt x="0" y="4599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588524" y="2437770"/>
              <a:ext cx="29845" cy="46355"/>
            </a:xfrm>
            <a:custGeom>
              <a:avLst/>
              <a:gdLst/>
              <a:ahLst/>
              <a:cxnLst/>
              <a:rect l="l" t="t" r="r" b="b"/>
              <a:pathLst>
                <a:path w="29845" h="46355">
                  <a:moveTo>
                    <a:pt x="43" y="0"/>
                  </a:moveTo>
                  <a:lnTo>
                    <a:pt x="0" y="45999"/>
                  </a:lnTo>
                  <a:lnTo>
                    <a:pt x="29601" y="10789"/>
                  </a:lnTo>
                  <a:lnTo>
                    <a:pt x="43" y="0"/>
                  </a:lnTo>
                  <a:close/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/>
              <a:t>House</a:t>
            </a:r>
            <a:r>
              <a:rPr spc="-15" dirty="0"/>
              <a:t> </a:t>
            </a:r>
            <a:r>
              <a:rPr dirty="0"/>
              <a:t>Price</a:t>
            </a:r>
            <a:r>
              <a:rPr spc="-15" dirty="0"/>
              <a:t> </a:t>
            </a:r>
            <a:r>
              <a:rPr dirty="0"/>
              <a:t>Prediction</a:t>
            </a:r>
            <a:r>
              <a:rPr spc="-10" dirty="0"/>
              <a:t> </a:t>
            </a:r>
            <a:r>
              <a:rPr dirty="0"/>
              <a:t>by</a:t>
            </a:r>
            <a:r>
              <a:rPr spc="-15" dirty="0"/>
              <a:t> </a:t>
            </a:r>
            <a:r>
              <a:rPr dirty="0"/>
              <a:t>a</a:t>
            </a:r>
            <a:r>
              <a:rPr spc="-10" dirty="0"/>
              <a:t> </a:t>
            </a:r>
            <a:r>
              <a:rPr dirty="0"/>
              <a:t>Linear</a:t>
            </a:r>
            <a:r>
              <a:rPr spc="-15" dirty="0"/>
              <a:t> </a:t>
            </a:r>
            <a:r>
              <a:rPr dirty="0"/>
              <a:t>Predictor</a:t>
            </a:r>
            <a:r>
              <a:rPr spc="-10" dirty="0"/>
              <a:t> Model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/>
              <a:t>House</a:t>
            </a:r>
            <a:r>
              <a:rPr spc="-15" dirty="0"/>
              <a:t> </a:t>
            </a:r>
            <a:r>
              <a:rPr dirty="0"/>
              <a:t>Price</a:t>
            </a:r>
            <a:r>
              <a:rPr spc="-15" dirty="0"/>
              <a:t> </a:t>
            </a:r>
            <a:r>
              <a:rPr dirty="0"/>
              <a:t>Prediction</a:t>
            </a:r>
            <a:r>
              <a:rPr spc="-10" dirty="0"/>
              <a:t> </a:t>
            </a:r>
            <a:r>
              <a:rPr dirty="0"/>
              <a:t>by</a:t>
            </a:r>
            <a:r>
              <a:rPr spc="-15" dirty="0"/>
              <a:t> </a:t>
            </a:r>
            <a:r>
              <a:rPr dirty="0"/>
              <a:t>a</a:t>
            </a:r>
            <a:r>
              <a:rPr spc="-10" dirty="0"/>
              <a:t> </a:t>
            </a:r>
            <a:r>
              <a:rPr dirty="0"/>
              <a:t>Linear</a:t>
            </a:r>
            <a:r>
              <a:rPr spc="-15" dirty="0"/>
              <a:t> </a:t>
            </a:r>
            <a:r>
              <a:rPr dirty="0"/>
              <a:t>Predictor</a:t>
            </a:r>
            <a:r>
              <a:rPr spc="-10" dirty="0"/>
              <a:t> Model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52563" y="1282467"/>
            <a:ext cx="3995537" cy="52833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06730" y="2894428"/>
            <a:ext cx="5819944" cy="1709038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893624" y="2111150"/>
            <a:ext cx="4107179" cy="384175"/>
          </a:xfrm>
          <a:prstGeom prst="rect">
            <a:avLst/>
          </a:prstGeom>
          <a:solidFill>
            <a:srgbClr val="EEEEEE"/>
          </a:solidFill>
          <a:ln w="9524">
            <a:solidFill>
              <a:srgbClr val="595959"/>
            </a:solidFill>
          </a:ln>
        </p:spPr>
        <p:txBody>
          <a:bodyPr vert="horz" wrap="square" lIns="0" tIns="80010" rIns="0" bIns="0" rtlCol="0">
            <a:spAutoFit/>
          </a:bodyPr>
          <a:lstStyle/>
          <a:p>
            <a:pPr marL="1045844">
              <a:lnSpc>
                <a:spcPct val="100000"/>
              </a:lnSpc>
              <a:spcBef>
                <a:spcPts val="630"/>
              </a:spcBef>
            </a:pPr>
            <a:r>
              <a:rPr sz="1400" dirty="0">
                <a:latin typeface="Arial"/>
                <a:cs typeface="Arial"/>
              </a:rPr>
              <a:t>Question: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How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to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find</a:t>
            </a:r>
            <a:r>
              <a:rPr sz="1400" spc="-5" dirty="0">
                <a:latin typeface="Arial"/>
                <a:cs typeface="Arial"/>
              </a:rPr>
              <a:t> </a:t>
            </a:r>
            <a:r>
              <a:rPr sz="1400" spc="-25" dirty="0">
                <a:solidFill>
                  <a:srgbClr val="FF0000"/>
                </a:solidFill>
                <a:latin typeface="Arial"/>
                <a:cs typeface="Arial"/>
              </a:rPr>
              <a:t>W</a:t>
            </a:r>
            <a:r>
              <a:rPr sz="1400" spc="-25" dirty="0">
                <a:latin typeface="Arial"/>
                <a:cs typeface="Arial"/>
              </a:rPr>
              <a:t>?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/>
              <a:t>Linear</a:t>
            </a:r>
            <a:r>
              <a:rPr spc="-30" dirty="0"/>
              <a:t> </a:t>
            </a:r>
            <a:r>
              <a:rPr dirty="0"/>
              <a:t>Predictor</a:t>
            </a:r>
            <a:r>
              <a:rPr spc="-20" dirty="0"/>
              <a:t> </a:t>
            </a:r>
            <a:r>
              <a:rPr spc="-10" dirty="0"/>
              <a:t>Model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52563" y="1282467"/>
            <a:ext cx="3995537" cy="52833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893624" y="2111150"/>
            <a:ext cx="4107179" cy="384175"/>
          </a:xfrm>
          <a:prstGeom prst="rect">
            <a:avLst/>
          </a:prstGeom>
          <a:solidFill>
            <a:srgbClr val="EEEEEE"/>
          </a:solidFill>
          <a:ln w="9524">
            <a:solidFill>
              <a:srgbClr val="595959"/>
            </a:solidFill>
          </a:ln>
        </p:spPr>
        <p:txBody>
          <a:bodyPr vert="horz" wrap="square" lIns="0" tIns="80010" rIns="0" bIns="0" rtlCol="0">
            <a:spAutoFit/>
          </a:bodyPr>
          <a:lstStyle/>
          <a:p>
            <a:pPr marL="1045844">
              <a:lnSpc>
                <a:spcPct val="100000"/>
              </a:lnSpc>
              <a:spcBef>
                <a:spcPts val="630"/>
              </a:spcBef>
            </a:pPr>
            <a:r>
              <a:rPr sz="1400" dirty="0">
                <a:latin typeface="Arial"/>
                <a:cs typeface="Arial"/>
              </a:rPr>
              <a:t>Question: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How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to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find</a:t>
            </a:r>
            <a:r>
              <a:rPr sz="1400" spc="-5" dirty="0">
                <a:latin typeface="Arial"/>
                <a:cs typeface="Arial"/>
              </a:rPr>
              <a:t> </a:t>
            </a:r>
            <a:r>
              <a:rPr sz="1400" spc="-25" dirty="0">
                <a:solidFill>
                  <a:srgbClr val="FF0000"/>
                </a:solidFill>
                <a:latin typeface="Arial"/>
                <a:cs typeface="Arial"/>
              </a:rPr>
              <a:t>W</a:t>
            </a:r>
            <a:r>
              <a:rPr sz="1400" spc="-25" dirty="0">
                <a:latin typeface="Arial"/>
                <a:cs typeface="Arial"/>
              </a:rPr>
              <a:t>?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30637" y="2765203"/>
            <a:ext cx="6417462" cy="162240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/>
              <a:t>Linear</a:t>
            </a:r>
            <a:r>
              <a:rPr spc="-30" dirty="0"/>
              <a:t> </a:t>
            </a:r>
            <a:r>
              <a:rPr dirty="0"/>
              <a:t>Predictor</a:t>
            </a:r>
            <a:r>
              <a:rPr spc="-20" dirty="0"/>
              <a:t> </a:t>
            </a:r>
            <a:r>
              <a:rPr spc="-10" dirty="0"/>
              <a:t>Model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52563" y="1282467"/>
            <a:ext cx="3995537" cy="52833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893624" y="2111150"/>
            <a:ext cx="4107179" cy="384175"/>
          </a:xfrm>
          <a:prstGeom prst="rect">
            <a:avLst/>
          </a:prstGeom>
          <a:solidFill>
            <a:srgbClr val="EEEEEE"/>
          </a:solidFill>
          <a:ln w="9524">
            <a:solidFill>
              <a:srgbClr val="595959"/>
            </a:solidFill>
          </a:ln>
        </p:spPr>
        <p:txBody>
          <a:bodyPr vert="horz" wrap="square" lIns="0" tIns="80010" rIns="0" bIns="0" rtlCol="0">
            <a:spAutoFit/>
          </a:bodyPr>
          <a:lstStyle/>
          <a:p>
            <a:pPr marL="1045844">
              <a:lnSpc>
                <a:spcPct val="100000"/>
              </a:lnSpc>
              <a:spcBef>
                <a:spcPts val="630"/>
              </a:spcBef>
            </a:pPr>
            <a:r>
              <a:rPr sz="1400" dirty="0">
                <a:latin typeface="Arial"/>
                <a:cs typeface="Arial"/>
              </a:rPr>
              <a:t>Question:</a:t>
            </a:r>
            <a:r>
              <a:rPr sz="1400" spc="-2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How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to</a:t>
            </a:r>
            <a:r>
              <a:rPr sz="1400" spc="-20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find</a:t>
            </a:r>
            <a:r>
              <a:rPr sz="1400" spc="-5" dirty="0">
                <a:latin typeface="Arial"/>
                <a:cs typeface="Arial"/>
              </a:rPr>
              <a:t> </a:t>
            </a:r>
            <a:r>
              <a:rPr sz="1400" spc="-25" dirty="0">
                <a:solidFill>
                  <a:srgbClr val="FF0000"/>
                </a:solidFill>
                <a:latin typeface="Arial"/>
                <a:cs typeface="Arial"/>
              </a:rPr>
              <a:t>W</a:t>
            </a:r>
            <a:r>
              <a:rPr sz="1400" spc="-25" dirty="0">
                <a:latin typeface="Arial"/>
                <a:cs typeface="Arial"/>
              </a:rPr>
              <a:t>?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21718" y="2672361"/>
            <a:ext cx="6120531" cy="217991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</TotalTime>
  <Words>1064</Words>
  <Application>Microsoft Office PowerPoint</Application>
  <PresentationFormat>On-screen Show (16:9)</PresentationFormat>
  <Paragraphs>147</Paragraphs>
  <Slides>53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7" baseType="lpstr">
      <vt:lpstr>Arial</vt:lpstr>
      <vt:lpstr>Calibri</vt:lpstr>
      <vt:lpstr>Gill Sans MT</vt:lpstr>
      <vt:lpstr>Office Theme</vt:lpstr>
      <vt:lpstr>PowerPoint Presentation</vt:lpstr>
      <vt:lpstr>Outline</vt:lpstr>
      <vt:lpstr>Basic Procedure of Machine Learning</vt:lpstr>
      <vt:lpstr>Basic Procedure of Machine Learning</vt:lpstr>
      <vt:lpstr>Basic Procedure of Machine Learning</vt:lpstr>
      <vt:lpstr>House Price Prediction by a Linear Predictor Model</vt:lpstr>
      <vt:lpstr>House Price Prediction by a Linear Predictor Model</vt:lpstr>
      <vt:lpstr>Linear Predictor Model</vt:lpstr>
      <vt:lpstr>Linear Predictor Model</vt:lpstr>
      <vt:lpstr>Solution: Gradient Descent (for Least Squares Regression)</vt:lpstr>
      <vt:lpstr>Solution: Gradient Descent (for Least Squares Regression)</vt:lpstr>
      <vt:lpstr>Another Example: Handwriting Recognition</vt:lpstr>
      <vt:lpstr>Training</vt:lpstr>
      <vt:lpstr>Training</vt:lpstr>
      <vt:lpstr>Training</vt:lpstr>
      <vt:lpstr>Training Solution: Gradient Descent</vt:lpstr>
      <vt:lpstr>Deep Learning</vt:lpstr>
      <vt:lpstr>Training Solution: Stochastic Gradient Descent (SGD)</vt:lpstr>
      <vt:lpstr>Outline</vt:lpstr>
      <vt:lpstr>ML@Edge Applications</vt:lpstr>
      <vt:lpstr>Executing ML Tasks @Edge</vt:lpstr>
      <vt:lpstr>How to adapt ML for resource-constrained Edges?</vt:lpstr>
      <vt:lpstr>How to adapt ML for resource-constrained Edges?</vt:lpstr>
      <vt:lpstr>Outline</vt:lpstr>
      <vt:lpstr>Cloud-based ML Training</vt:lpstr>
      <vt:lpstr>Cloud-based Distributed ML</vt:lpstr>
      <vt:lpstr>Recalling the previous example</vt:lpstr>
      <vt:lpstr>Parallel Gradient Descent</vt:lpstr>
      <vt:lpstr>Parallel Gradient Descent</vt:lpstr>
      <vt:lpstr>Distributed Machine Learning</vt:lpstr>
      <vt:lpstr>Distributed Machine Learning</vt:lpstr>
      <vt:lpstr>Distributed Machine Learning by Map-reduce</vt:lpstr>
      <vt:lpstr>Distributed Machine Learning by Map-reduce</vt:lpstr>
      <vt:lpstr>Bulk Synchronous</vt:lpstr>
      <vt:lpstr>Distributed Machine Learning by Parameter Server</vt:lpstr>
      <vt:lpstr>Epoch:</vt:lpstr>
      <vt:lpstr>Synchronous Algorithm</vt:lpstr>
      <vt:lpstr>Asynchronous Algorithm</vt:lpstr>
      <vt:lpstr>Asynchronous Gradient Descent</vt:lpstr>
      <vt:lpstr>Asynchronous Gradient Descent</vt:lpstr>
      <vt:lpstr>What’s wrong with cloud-based training?</vt:lpstr>
      <vt:lpstr>Two Main Problems</vt:lpstr>
      <vt:lpstr>Example</vt:lpstr>
      <vt:lpstr>Federated Learning Overview</vt:lpstr>
      <vt:lpstr>Federated Learning Overview</vt:lpstr>
      <vt:lpstr>Federated Learning Overview</vt:lpstr>
      <vt:lpstr>What is Federated Learning?</vt:lpstr>
      <vt:lpstr>Distributed ML</vt:lpstr>
      <vt:lpstr>Distributed ML</vt:lpstr>
      <vt:lpstr>FedAvg</vt:lpstr>
      <vt:lpstr>FedAvg</vt:lpstr>
      <vt:lpstr>FedAvg Vs. Gradient Descent</vt:lpstr>
      <vt:lpstr>Federated learning: Basics and application to the mobile keyboard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ML@Edge + Federated Learning</dc:title>
  <cp:lastModifiedBy>Johnson, Demetrius</cp:lastModifiedBy>
  <cp:revision>1</cp:revision>
  <dcterms:created xsi:type="dcterms:W3CDTF">2023-04-06T22:15:36Z</dcterms:created>
  <dcterms:modified xsi:type="dcterms:W3CDTF">2023-04-06T22:37:40Z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or">
    <vt:lpwstr>Google</vt:lpwstr>
  </property>
</Properties>
</file>